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369" r:id="rId2"/>
    <p:sldId id="403" r:id="rId3"/>
    <p:sldId id="377" r:id="rId4"/>
    <p:sldId id="400" r:id="rId5"/>
    <p:sldId id="412" r:id="rId6"/>
    <p:sldId id="434" r:id="rId7"/>
    <p:sldId id="402" r:id="rId8"/>
    <p:sldId id="380" r:id="rId9"/>
    <p:sldId id="387" r:id="rId10"/>
    <p:sldId id="409" r:id="rId11"/>
    <p:sldId id="410" r:id="rId12"/>
    <p:sldId id="407" r:id="rId13"/>
    <p:sldId id="427" r:id="rId14"/>
    <p:sldId id="408" r:id="rId15"/>
    <p:sldId id="428" r:id="rId16"/>
    <p:sldId id="406" r:id="rId17"/>
    <p:sldId id="438" r:id="rId18"/>
    <p:sldId id="401" r:id="rId19"/>
    <p:sldId id="392" r:id="rId20"/>
    <p:sldId id="385" r:id="rId21"/>
    <p:sldId id="386" r:id="rId22"/>
    <p:sldId id="429" r:id="rId23"/>
    <p:sldId id="394" r:id="rId24"/>
    <p:sldId id="413" r:id="rId25"/>
    <p:sldId id="391" r:id="rId26"/>
    <p:sldId id="424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396" r:id="rId38"/>
    <p:sldId id="405" r:id="rId39"/>
    <p:sldId id="435" r:id="rId40"/>
    <p:sldId id="443" r:id="rId41"/>
    <p:sldId id="437" r:id="rId42"/>
    <p:sldId id="436" r:id="rId43"/>
    <p:sldId id="439" r:id="rId44"/>
    <p:sldId id="426" r:id="rId45"/>
    <p:sldId id="324" r:id="rId46"/>
    <p:sldId id="398" r:id="rId47"/>
    <p:sldId id="440" r:id="rId48"/>
    <p:sldId id="441" r:id="rId49"/>
    <p:sldId id="444" r:id="rId5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2A"/>
    <a:srgbClr val="FFCC00"/>
    <a:srgbClr val="FF6600"/>
    <a:srgbClr val="FF9900"/>
    <a:srgbClr val="0B488A"/>
    <a:srgbClr val="0060A8"/>
    <a:srgbClr val="00CC00"/>
    <a:srgbClr val="339966"/>
    <a:srgbClr val="FFFF00"/>
    <a:srgbClr val="EB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341" autoAdjust="0"/>
    <p:restoredTop sz="96259" autoAdjust="0"/>
  </p:normalViewPr>
  <p:slideViewPr>
    <p:cSldViewPr>
      <p:cViewPr varScale="1">
        <p:scale>
          <a:sx n="91" d="100"/>
          <a:sy n="91" d="100"/>
        </p:scale>
        <p:origin x="1090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1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C3877A7-E141-4DEA-8904-98A5A5B5A054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4A7A131E-6A3D-489C-9780-5DF943A2E2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29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73D82452-D805-4798-BD90-B27DA9A85A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864FB17-C6C1-4FCC-9A1A-FCF5A5AE16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7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2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87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6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http://en.wikipedia.org/wiki/Brevity_code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23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98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1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1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40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0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6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6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0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7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</a:t>
            </a:r>
            <a:r>
              <a:rPr lang="en-US" baseline="0" dirty="0" smtClean="0"/>
              <a:t> results are similar to the previously shown user-driven example #3:  rendezvous attempt fails, so robot returns for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3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8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02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9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8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Prelaunch testing includes both human and software rehearsal.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13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64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3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7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6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7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2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26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</a:t>
            </a:r>
            <a:r>
              <a:rPr lang="en-US" baseline="0" dirty="0" smtClean="0"/>
              <a:t> demonstrates 2 implementations illustrating the example 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71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6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8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06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6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0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1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45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9788" cy="3487737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979" y="4416099"/>
            <a:ext cx="5047858" cy="418245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0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46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9788" cy="3487737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979" y="4416099"/>
            <a:ext cx="5047858" cy="418245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4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47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9788" cy="3487737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979" y="4416099"/>
            <a:ext cx="5047858" cy="418245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09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61B97-FC62-4933-AA89-3AC1A96B8F7A}" type="slidenum">
              <a:rPr lang="en-US"/>
              <a:pPr/>
              <a:t>48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9788" cy="3487737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979" y="4416099"/>
            <a:ext cx="5047858" cy="418245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https://zxing.appspot.com/generator </a:t>
            </a:r>
          </a:p>
          <a:p>
            <a:r>
              <a:rPr lang="en-US" dirty="0" smtClean="0"/>
              <a:t>ETHICAL</a:t>
            </a:r>
            <a:r>
              <a:rPr lang="en-US" baseline="0" dirty="0" smtClean="0"/>
              <a:t> MISSION TASKING AND </a:t>
            </a:r>
            <a:r>
              <a:rPr lang="en-US" baseline="0" smtClean="0"/>
              <a:t>EXECUTION FOR MARITIME ROBOTS: A PRACTICAL APPROACH, </a:t>
            </a:r>
            <a:r>
              <a:rPr lang="en-US" baseline="0" dirty="0" smtClean="0"/>
              <a:t>draft paper for IEEE/MTS 2016.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review comments welcome.  Please send requests to brutzman@nps.edu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1AC6-B0CC-4C10-8E35-17B24699C2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Clumsy but readable.  Humans can agree on intent.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2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hand side:  our robot architecture</a:t>
            </a:r>
            <a:r>
              <a:rPr lang="en-US" baseline="0" dirty="0" smtClean="0"/>
              <a:t> handles these task assignments one way.  Another robot architecture may handle it a different way.  Each however can be expected to sufficiently capable to report success or failure of each assignment.  If not, then that robot is unresponsive and not really </a:t>
            </a:r>
            <a:r>
              <a:rPr lang="en-US" baseline="0" dirty="0" err="1" smtClean="0"/>
              <a:t>taskable</a:t>
            </a:r>
            <a:r>
              <a:rPr lang="en-US" baseline="0" dirty="0" smtClean="0"/>
              <a:t> with confidence by humans.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8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oves-background-dk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-76200" y="-77787"/>
            <a:ext cx="9372600" cy="7011988"/>
          </a:xfrm>
          <a:prstGeom prst="rect">
            <a:avLst/>
          </a:prstGeom>
          <a:noFill/>
        </p:spPr>
      </p:pic>
      <p:sp>
        <p:nvSpPr>
          <p:cNvPr id="7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oves-background-dk"/>
          <p:cNvPicPr>
            <a:picLocks noChangeAspect="1" noChangeArrowheads="1"/>
          </p:cNvPicPr>
          <p:nvPr userDrawn="1"/>
        </p:nvPicPr>
        <p:blipFill>
          <a:blip r:embed="rId13" cstate="print"/>
          <a:stretch>
            <a:fillRect/>
          </a:stretch>
        </p:blipFill>
        <p:spPr bwMode="auto">
          <a:xfrm>
            <a:off x="-76200" y="-77787"/>
            <a:ext cx="9372600" cy="7011988"/>
          </a:xfrm>
          <a:prstGeom prst="rect">
            <a:avLst/>
          </a:prstGeom>
          <a:noFill/>
        </p:spPr>
      </p:pic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F2A"/>
          </a:solidFill>
          <a:latin typeface="Tahoma" pitchFamily="34" charset="0"/>
          <a:ea typeface="ＭＳ Ｐゴシック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 sz="2400">
          <a:solidFill>
            <a:srgbClr val="CCCCCC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 sz="2000">
          <a:solidFill>
            <a:srgbClr val="CCCCCC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5A"/>
        </a:buClr>
        <a:buFont typeface="Times"/>
        <a:buChar char="•"/>
        <a:defRPr>
          <a:solidFill>
            <a:srgbClr val="CCCCC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evity_co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Savage/AuvWorkbench/AVCL/AVCL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AuvWorkben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brutzman@nps.navy.mi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aculty.nps.edu/brutzman" TargetMode="External"/><Relationship Id="rId4" Type="http://schemas.openxmlformats.org/officeDocument/2006/relationships/hyperlink" Target="mailto:brutzman@nps.navy.smil.mi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dtdavi1@nps.edu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clblais@nps.edu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bmcghee@gmail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oceans16mtsieeemonterey.org/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458200" cy="2438400"/>
          </a:xfrm>
        </p:spPr>
        <p:txBody>
          <a:bodyPr/>
          <a:lstStyle/>
          <a:p>
            <a:r>
              <a:rPr lang="en-US" sz="3600" dirty="0"/>
              <a:t>Ethical Mission Definition and Execution </a:t>
            </a:r>
            <a:r>
              <a:rPr lang="en-US" sz="3600" dirty="0" smtClean="0"/>
              <a:t>for Maritime </a:t>
            </a:r>
            <a:r>
              <a:rPr lang="en-US" sz="3600" dirty="0"/>
              <a:t>Robotic </a:t>
            </a:r>
            <a:r>
              <a:rPr lang="en-US" sz="3600" dirty="0" smtClean="0"/>
              <a:t>Vehicles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2800" dirty="0" smtClean="0"/>
              <a:t>A Practical Approach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4114800"/>
            <a:ext cx="7848600" cy="2590800"/>
          </a:xfrm>
        </p:spPr>
        <p:txBody>
          <a:bodyPr/>
          <a:lstStyle/>
          <a:p>
            <a:r>
              <a:rPr lang="en-US" sz="2400" dirty="0" smtClean="0"/>
              <a:t>CRUSER </a:t>
            </a:r>
            <a:r>
              <a:rPr lang="en-US" sz="2400" dirty="0" err="1" smtClean="0"/>
              <a:t>TechCon</a:t>
            </a:r>
            <a:endParaRPr lang="en-US" sz="2400" dirty="0"/>
          </a:p>
          <a:p>
            <a:endParaRPr lang="en-US" sz="2000" dirty="0" smtClean="0"/>
          </a:p>
          <a:p>
            <a:r>
              <a:rPr lang="en-US" sz="1800" dirty="0" smtClean="0"/>
              <a:t>11 July 2016</a:t>
            </a:r>
          </a:p>
          <a:p>
            <a:endParaRPr lang="en-US" sz="1800" dirty="0" smtClean="0"/>
          </a:p>
          <a:p>
            <a:r>
              <a:rPr lang="en-US" sz="2400" dirty="0" smtClean="0"/>
              <a:t>Don Brutzman, Duane Davis, Curt Blais and Bob McGhee</a:t>
            </a:r>
          </a:p>
          <a:p>
            <a:r>
              <a:rPr lang="en-US" sz="2000" dirty="0" smtClean="0"/>
              <a:t>Naval Postgraduate School (NPS), Monterey California USA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143000"/>
          </a:xfrm>
        </p:spPr>
        <p:txBody>
          <a:bodyPr/>
          <a:lstStyle/>
          <a:p>
            <a:r>
              <a:rPr lang="en-US" dirty="0" smtClean="0"/>
              <a:t>Adding ethical constraints </a:t>
            </a:r>
            <a:br>
              <a:rPr lang="en-US" dirty="0" smtClean="0"/>
            </a:br>
            <a:r>
              <a:rPr lang="en-US" dirty="0" smtClean="0"/>
              <a:t>to mission requirements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3276600"/>
            <a:ext cx="8686800" cy="2438400"/>
          </a:xfrm>
        </p:spPr>
        <p:txBody>
          <a:bodyPr/>
          <a:lstStyle/>
          <a:p>
            <a:r>
              <a:rPr lang="en-US" dirty="0" smtClean="0"/>
              <a:t>Following the leader:</a:t>
            </a:r>
          </a:p>
          <a:p>
            <a:r>
              <a:rPr lang="en-US" dirty="0" smtClean="0"/>
              <a:t>how do human teams accomplish tasks ethically?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same rules need to apply to unmanned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84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Ethical behaviors don’t define the mission plan.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rather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Ethical constraints </a:t>
            </a:r>
            <a:r>
              <a:rPr lang="en-US" b="1" dirty="0" smtClean="0">
                <a:solidFill>
                  <a:schemeClr val="bg1"/>
                </a:solidFill>
              </a:rPr>
              <a:t>inform the mission plan.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685800"/>
            <a:ext cx="8153400" cy="4876800"/>
          </a:xfrm>
          <a:prstGeom prst="rect">
            <a:avLst/>
          </a:prstGeom>
          <a:noFill/>
          <a:ln w="1270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0108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Example ethical constraints: civil</a:t>
            </a:r>
            <a:endParaRPr lang="en-US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1981200"/>
            <a:ext cx="7772400" cy="4724400"/>
          </a:xfrm>
        </p:spPr>
        <p:txBody>
          <a:bodyPr/>
          <a:lstStyle/>
          <a:p>
            <a:r>
              <a:rPr lang="en-US" dirty="0"/>
              <a:t>Safe navigation, follow pertinent rules of road</a:t>
            </a:r>
          </a:p>
          <a:p>
            <a:r>
              <a:rPr lang="en-US" dirty="0" smtClean="0"/>
              <a:t>Satisfactory </a:t>
            </a:r>
            <a:r>
              <a:rPr lang="en-US" dirty="0"/>
              <a:t>navigational accuracy (GPS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Have received timely clearance to enter a specific geographic area for given time period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Also vertical clearance for underwater depth zone or airborne altitude zone</a:t>
            </a:r>
          </a:p>
          <a:p>
            <a:pPr marL="0" indent="0"/>
            <a:r>
              <a:rPr lang="en-US" dirty="0" smtClean="0"/>
              <a:t>Sufficient </a:t>
            </a:r>
            <a:r>
              <a:rPr lang="en-US" dirty="0"/>
              <a:t>vehicle health, </a:t>
            </a:r>
            <a:r>
              <a:rPr lang="en-US" dirty="0" smtClean="0"/>
              <a:t>power</a:t>
            </a:r>
            <a:r>
              <a:rPr lang="en-US" dirty="0"/>
              <a:t>, </a:t>
            </a:r>
            <a:r>
              <a:rPr lang="en-US" dirty="0" smtClean="0"/>
              <a:t>safety status</a:t>
            </a:r>
            <a:endParaRPr lang="en-US" dirty="0"/>
          </a:p>
          <a:p>
            <a:pPr marL="0" indent="0"/>
            <a:r>
              <a:rPr lang="en-US" dirty="0" smtClean="0"/>
              <a:t>Meet communication requirements for tasking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/>
              <a:t>Identity beacon, transponder, AIS tracking, </a:t>
            </a:r>
            <a:r>
              <a:rPr lang="en-US" dirty="0" smtClean="0"/>
              <a:t>etc.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Recording</a:t>
            </a:r>
            <a:r>
              <a:rPr lang="en-US" dirty="0"/>
              <a:t> </a:t>
            </a:r>
            <a:r>
              <a:rPr lang="en-US" dirty="0" smtClean="0"/>
              <a:t>and reporting on situational data, etc.</a:t>
            </a:r>
          </a:p>
          <a:p>
            <a:pPr marL="0" indent="0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6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609600"/>
            <a:ext cx="8839200" cy="1143000"/>
          </a:xfrm>
        </p:spPr>
        <p:txBody>
          <a:bodyPr/>
          <a:lstStyle/>
          <a:p>
            <a:r>
              <a:rPr lang="en-US" sz="3600" dirty="0" smtClean="0"/>
              <a:t>Civil ethical constraint support </a:t>
            </a:r>
            <a:br>
              <a:rPr lang="en-US" sz="3600" dirty="0" smtClean="0"/>
            </a:br>
            <a:r>
              <a:rPr lang="en-US" sz="3600" dirty="0" smtClean="0"/>
              <a:t>in AVCL, AUV Workbench</a:t>
            </a:r>
            <a:endParaRPr lang="en-US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0384"/>
              </p:ext>
            </p:extLst>
          </p:nvPr>
        </p:nvGraphicFramePr>
        <p:xfrm>
          <a:off x="-44451" y="2040307"/>
          <a:ext cx="9296401" cy="4836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1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4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Civil ethical constraints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Define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Notes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Mission tasking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AVCL goals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Safe navigation and transit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AVCL avoidance areas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Follow pertinent rules of road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Requires rule-engine path planner, sensing model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Satisfactory navigational accuracy (GPS etc.)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Needed: sensor error models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Clearance to enter a specific geographic area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Vertical clearance for underwater depth zone or airborne altitude zone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Timing requirements using specific times or duration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Sufficient vehicle health, power, safety status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9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Meet communication requirements for tasking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Message-passing scheme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9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Identity beacon, transponder, AIS tracking, etc.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5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Recording and reporting on situational data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1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ethical </a:t>
            </a:r>
            <a:r>
              <a:rPr lang="en-US" sz="3600" dirty="0" smtClean="0"/>
              <a:t>constraints: military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r>
              <a:rPr lang="en-US" dirty="0" smtClean="0"/>
              <a:t>Meet all relevant, international civil requirements</a:t>
            </a:r>
          </a:p>
          <a:p>
            <a:r>
              <a:rPr lang="en-US" dirty="0"/>
              <a:t>Identification friend foe (IFF</a:t>
            </a:r>
            <a:r>
              <a:rPr lang="en-US" dirty="0" smtClean="0"/>
              <a:t>), blue-force tracking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friendly/hostile/neutral/unknown </a:t>
            </a:r>
          </a:p>
          <a:p>
            <a:r>
              <a:rPr lang="en-US" dirty="0" smtClean="0"/>
              <a:t>Prior determination of contact’s hostile intent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Robot option to warn without fear of self protection</a:t>
            </a:r>
          </a:p>
          <a:p>
            <a:pPr marL="0" indent="0"/>
            <a:r>
              <a:rPr lang="en-US" dirty="0" smtClean="0"/>
              <a:t>ROE use of deadly force, weapons releasability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Brevity codes</a:t>
            </a:r>
            <a:r>
              <a:rPr lang="en-US" dirty="0" smtClean="0"/>
              <a:t>:  weapons safe, hold</a:t>
            </a:r>
            <a:r>
              <a:rPr lang="en-US" dirty="0"/>
              <a:t>, </a:t>
            </a:r>
            <a:r>
              <a:rPr lang="en-US" dirty="0" smtClean="0"/>
              <a:t>tight</a:t>
            </a:r>
            <a:r>
              <a:rPr lang="en-US" dirty="0"/>
              <a:t>, </a:t>
            </a:r>
            <a:r>
              <a:rPr lang="en-US" dirty="0" smtClean="0"/>
              <a:t>free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Confirmation and permission requirements</a:t>
            </a:r>
          </a:p>
          <a:p>
            <a:pPr marL="0" indent="0"/>
            <a:r>
              <a:rPr lang="en-US" dirty="0" smtClean="0"/>
              <a:t>   After-action reporting, damage assessment</a:t>
            </a:r>
          </a:p>
          <a:p>
            <a:endParaRPr lang="en-US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 bwMode="auto">
          <a:xfrm>
            <a:off x="5715000" y="6324600"/>
            <a:ext cx="3124200" cy="45720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Et cetera, et cetera…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2658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609600"/>
            <a:ext cx="8839200" cy="1143000"/>
          </a:xfrm>
        </p:spPr>
        <p:txBody>
          <a:bodyPr/>
          <a:lstStyle/>
          <a:p>
            <a:r>
              <a:rPr lang="en-US" sz="3600" dirty="0" smtClean="0"/>
              <a:t>Military ethical constraint support </a:t>
            </a:r>
            <a:br>
              <a:rPr lang="en-US" sz="3600" dirty="0" smtClean="0"/>
            </a:br>
            <a:r>
              <a:rPr lang="en-US" sz="3600" dirty="0" smtClean="0"/>
              <a:t>in AVCL, AUV Workbench</a:t>
            </a:r>
            <a:endParaRPr lang="en-US" sz="3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16750"/>
              </p:ext>
            </p:extLst>
          </p:nvPr>
        </p:nvGraphicFramePr>
        <p:xfrm>
          <a:off x="-44449" y="2057400"/>
          <a:ext cx="9296400" cy="487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Military ethical constraints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Define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Notes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Meet all relevant, international civil requirements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See above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Mission tasking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AVCL goals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Contact identification, tracking signatures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Available in C2 systems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Identification friend foe (IFF), blue-force tracking (friendly/hostile/neutral/unknown/etc.)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Available in C2 data models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Robot option to warn without fear of self protection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Implementable via messaging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Determination of contact’s hostile intent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Available in C2 data models, dissertation work in progress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Confirmation and permission requirements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Implementable via messaging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ROE use of deadly force, weapons releasability using </a:t>
                      </a: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</a:rPr>
                        <a:t>brevity codes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:  weapons safe, hold, tight, free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Requires weapons model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Proportional weapons response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Requires weapons and threat models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After-action reporting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AVCL goals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Damage assessment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Requires models of interest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979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6127070" y="1981200"/>
            <a:ext cx="2788816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37"/>
          <p:cNvSpPr>
            <a:spLocks noChangeArrowheads="1"/>
          </p:cNvSpPr>
          <p:nvPr/>
        </p:nvSpPr>
        <p:spPr bwMode="auto">
          <a:xfrm>
            <a:off x="5974670" y="2133600"/>
            <a:ext cx="2941216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37"/>
          <p:cNvSpPr>
            <a:spLocks noChangeArrowheads="1"/>
          </p:cNvSpPr>
          <p:nvPr/>
        </p:nvSpPr>
        <p:spPr bwMode="auto">
          <a:xfrm>
            <a:off x="5822270" y="2286704"/>
            <a:ext cx="3016930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0" name="Group 3"/>
          <p:cNvGrpSpPr>
            <a:grpSpLocks noChangeAspect="1"/>
          </p:cNvGrpSpPr>
          <p:nvPr/>
        </p:nvGrpSpPr>
        <p:grpSpPr bwMode="auto">
          <a:xfrm>
            <a:off x="-1295400" y="0"/>
            <a:ext cx="10211286" cy="6509257"/>
            <a:chOff x="915" y="8051"/>
            <a:chExt cx="16112" cy="9547"/>
          </a:xfrm>
        </p:grpSpPr>
        <p:sp>
          <p:nvSpPr>
            <p:cNvPr id="101" name="AutoShape 4"/>
            <p:cNvSpPr>
              <a:spLocks noChangeAspect="1" noChangeArrowheads="1"/>
            </p:cNvSpPr>
            <p:nvPr/>
          </p:nvSpPr>
          <p:spPr bwMode="auto">
            <a:xfrm>
              <a:off x="915" y="8051"/>
              <a:ext cx="15045" cy="74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" name="Group 5"/>
            <p:cNvGrpSpPr>
              <a:grpSpLocks/>
            </p:cNvGrpSpPr>
            <p:nvPr/>
          </p:nvGrpSpPr>
          <p:grpSpPr bwMode="auto">
            <a:xfrm>
              <a:off x="3342" y="9952"/>
              <a:ext cx="13685" cy="7646"/>
              <a:chOff x="1626" y="4137"/>
              <a:chExt cx="9169" cy="5122"/>
            </a:xfrm>
          </p:grpSpPr>
          <p:sp>
            <p:nvSpPr>
              <p:cNvPr id="104" name="Rectangle 6"/>
              <p:cNvSpPr>
                <a:spLocks noChangeArrowheads="1"/>
              </p:cNvSpPr>
              <p:nvPr/>
            </p:nvSpPr>
            <p:spPr bwMode="auto">
              <a:xfrm>
                <a:off x="1626" y="4444"/>
                <a:ext cx="4927" cy="47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Text Box 7"/>
              <p:cNvSpPr txBox="1">
                <a:spLocks noChangeArrowheads="1"/>
              </p:cNvSpPr>
              <p:nvPr/>
            </p:nvSpPr>
            <p:spPr bwMode="auto">
              <a:xfrm>
                <a:off x="3140" y="4784"/>
                <a:ext cx="1789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1: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 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Search Area 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" name="Text Box 8"/>
              <p:cNvSpPr txBox="1">
                <a:spLocks noChangeArrowheads="1"/>
              </p:cNvSpPr>
              <p:nvPr/>
            </p:nvSpPr>
            <p:spPr bwMode="auto">
              <a:xfrm>
                <a:off x="4433" y="5986"/>
                <a:ext cx="2000" cy="63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2: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Sample Environment in Area 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Text Box 9"/>
              <p:cNvSpPr txBox="1">
                <a:spLocks noChangeArrowheads="1"/>
              </p:cNvSpPr>
              <p:nvPr/>
            </p:nvSpPr>
            <p:spPr bwMode="auto">
              <a:xfrm>
                <a:off x="1761" y="6124"/>
                <a:ext cx="2000" cy="368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3:  Search Area B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Text Box 10"/>
              <p:cNvSpPr txBox="1">
                <a:spLocks noChangeArrowheads="1"/>
              </p:cNvSpPr>
              <p:nvPr/>
            </p:nvSpPr>
            <p:spPr bwMode="auto">
              <a:xfrm>
                <a:off x="1761" y="7513"/>
                <a:ext cx="2000" cy="63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4: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 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Rendezvous with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UUV-2 in Area C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0" name="AutoShape 11"/>
              <p:cNvCxnSpPr>
                <a:cxnSpLocks noChangeShapeType="1"/>
                <a:stCxn id="106" idx="2"/>
                <a:endCxn id="107" idx="0"/>
              </p:cNvCxnSpPr>
              <p:nvPr/>
            </p:nvCxnSpPr>
            <p:spPr bwMode="auto">
              <a:xfrm>
                <a:off x="4035" y="5166"/>
                <a:ext cx="1398" cy="82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1" name="AutoShape 12"/>
              <p:cNvCxnSpPr>
                <a:cxnSpLocks noChangeShapeType="1"/>
                <a:stCxn id="106" idx="2"/>
                <a:endCxn id="108" idx="0"/>
              </p:cNvCxnSpPr>
              <p:nvPr/>
            </p:nvCxnSpPr>
            <p:spPr bwMode="auto">
              <a:xfrm flipH="1">
                <a:off x="2761" y="5166"/>
                <a:ext cx="1274" cy="95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112" name="Rectangle 13"/>
              <p:cNvSpPr>
                <a:spLocks noChangeArrowheads="1"/>
              </p:cNvSpPr>
              <p:nvPr/>
            </p:nvSpPr>
            <p:spPr bwMode="auto">
              <a:xfrm>
                <a:off x="4433" y="5986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4"/>
              <p:cNvSpPr>
                <a:spLocks noChangeArrowheads="1"/>
              </p:cNvSpPr>
              <p:nvPr/>
            </p:nvSpPr>
            <p:spPr bwMode="auto">
              <a:xfrm>
                <a:off x="3256" y="5849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16" name="AutoShape 15"/>
              <p:cNvCxnSpPr>
                <a:cxnSpLocks noChangeShapeType="1"/>
                <a:stCxn id="112" idx="2"/>
                <a:endCxn id="115" idx="2"/>
              </p:cNvCxnSpPr>
              <p:nvPr/>
            </p:nvCxnSpPr>
            <p:spPr bwMode="auto">
              <a:xfrm rot="16200000" flipV="1">
                <a:off x="4022" y="5961"/>
                <a:ext cx="137" cy="1177"/>
              </a:xfrm>
              <a:prstGeom prst="curvedConnector3">
                <a:avLst>
                  <a:gd name="adj1" fmla="val -262773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17" name="Rectangle 16"/>
              <p:cNvSpPr>
                <a:spLocks noChangeArrowheads="1"/>
              </p:cNvSpPr>
              <p:nvPr/>
            </p:nvSpPr>
            <p:spPr bwMode="auto">
              <a:xfrm>
                <a:off x="3002" y="7493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17"/>
              <p:cNvSpPr>
                <a:spLocks noChangeArrowheads="1"/>
              </p:cNvSpPr>
              <p:nvPr/>
            </p:nvSpPr>
            <p:spPr bwMode="auto">
              <a:xfrm>
                <a:off x="3015" y="6089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19" name="AutoShape 18"/>
              <p:cNvCxnSpPr>
                <a:cxnSpLocks noChangeShapeType="1"/>
                <a:stCxn id="118" idx="2"/>
                <a:endCxn id="117" idx="0"/>
              </p:cNvCxnSpPr>
              <p:nvPr/>
            </p:nvCxnSpPr>
            <p:spPr bwMode="auto">
              <a:xfrm flipH="1">
                <a:off x="3248" y="6492"/>
                <a:ext cx="13" cy="100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20" name="Rectangle 19"/>
              <p:cNvSpPr>
                <a:spLocks noChangeArrowheads="1"/>
              </p:cNvSpPr>
              <p:nvPr/>
            </p:nvSpPr>
            <p:spPr bwMode="auto">
              <a:xfrm>
                <a:off x="2046" y="7486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20"/>
              <p:cNvSpPr>
                <a:spLocks noChangeArrowheads="1"/>
              </p:cNvSpPr>
              <p:nvPr/>
            </p:nvSpPr>
            <p:spPr bwMode="auto">
              <a:xfrm>
                <a:off x="2059" y="6082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22" name="AutoShape 21"/>
              <p:cNvCxnSpPr>
                <a:cxnSpLocks noChangeShapeType="1"/>
                <a:stCxn id="121" idx="2"/>
                <a:endCxn id="120" idx="0"/>
              </p:cNvCxnSpPr>
              <p:nvPr/>
            </p:nvCxnSpPr>
            <p:spPr bwMode="auto">
              <a:xfrm flipH="1">
                <a:off x="2292" y="6485"/>
                <a:ext cx="13" cy="100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123" name="Rectangle 22"/>
              <p:cNvSpPr>
                <a:spLocks noChangeArrowheads="1"/>
              </p:cNvSpPr>
              <p:nvPr/>
            </p:nvSpPr>
            <p:spPr bwMode="auto">
              <a:xfrm>
                <a:off x="4537" y="760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23"/>
              <p:cNvSpPr>
                <a:spLocks noChangeArrowheads="1"/>
              </p:cNvSpPr>
              <p:nvPr/>
            </p:nvSpPr>
            <p:spPr bwMode="auto">
              <a:xfrm>
                <a:off x="3581" y="760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25" name="AutoShape 24"/>
              <p:cNvCxnSpPr>
                <a:cxnSpLocks noChangeShapeType="1"/>
                <a:stCxn id="124" idx="3"/>
                <a:endCxn id="123" idx="1"/>
              </p:cNvCxnSpPr>
              <p:nvPr/>
            </p:nvCxnSpPr>
            <p:spPr bwMode="auto">
              <a:xfrm>
                <a:off x="3771" y="7709"/>
                <a:ext cx="766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26" name="Rectangle 25"/>
              <p:cNvSpPr>
                <a:spLocks noChangeArrowheads="1"/>
              </p:cNvSpPr>
              <p:nvPr/>
            </p:nvSpPr>
            <p:spPr bwMode="auto">
              <a:xfrm>
                <a:off x="4537" y="7825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26"/>
              <p:cNvSpPr>
                <a:spLocks noChangeArrowheads="1"/>
              </p:cNvSpPr>
              <p:nvPr/>
            </p:nvSpPr>
            <p:spPr bwMode="auto">
              <a:xfrm>
                <a:off x="3581" y="7825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28" name="AutoShape 27"/>
              <p:cNvCxnSpPr>
                <a:cxnSpLocks noChangeShapeType="1"/>
                <a:stCxn id="127" idx="3"/>
                <a:endCxn id="126" idx="1"/>
              </p:cNvCxnSpPr>
              <p:nvPr/>
            </p:nvCxnSpPr>
            <p:spPr bwMode="auto">
              <a:xfrm>
                <a:off x="3771" y="7925"/>
                <a:ext cx="766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129" name="Text Box 28"/>
              <p:cNvSpPr txBox="1">
                <a:spLocks noChangeArrowheads="1"/>
              </p:cNvSpPr>
              <p:nvPr/>
            </p:nvSpPr>
            <p:spPr bwMode="auto">
              <a:xfrm>
                <a:off x="4719" y="5364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339966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339966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Text Box 29"/>
              <p:cNvSpPr txBox="1">
                <a:spLocks noChangeArrowheads="1"/>
              </p:cNvSpPr>
              <p:nvPr/>
            </p:nvSpPr>
            <p:spPr bwMode="auto">
              <a:xfrm>
                <a:off x="2829" y="5364"/>
                <a:ext cx="63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" name="Rectangle 30"/>
              <p:cNvSpPr>
                <a:spLocks noChangeArrowheads="1"/>
              </p:cNvSpPr>
              <p:nvPr/>
            </p:nvSpPr>
            <p:spPr bwMode="auto">
              <a:xfrm>
                <a:off x="5266" y="641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32" name="AutoShape 31"/>
              <p:cNvCxnSpPr>
                <a:cxnSpLocks noChangeShapeType="1"/>
                <a:stCxn id="107" idx="2"/>
                <a:endCxn id="163" idx="0"/>
              </p:cNvCxnSpPr>
              <p:nvPr/>
            </p:nvCxnSpPr>
            <p:spPr bwMode="auto">
              <a:xfrm flipH="1">
                <a:off x="5432" y="6618"/>
                <a:ext cx="1" cy="100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133" name="Text Box 32"/>
              <p:cNvSpPr txBox="1">
                <a:spLocks noChangeArrowheads="1"/>
              </p:cNvSpPr>
              <p:nvPr/>
            </p:nvSpPr>
            <p:spPr bwMode="auto">
              <a:xfrm>
                <a:off x="5382" y="6951"/>
                <a:ext cx="66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4" name="Text Box 33"/>
              <p:cNvSpPr txBox="1">
                <a:spLocks noChangeArrowheads="1"/>
              </p:cNvSpPr>
              <p:nvPr/>
            </p:nvSpPr>
            <p:spPr bwMode="auto">
              <a:xfrm>
                <a:off x="1692" y="6951"/>
                <a:ext cx="6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" name="Text Box 34"/>
              <p:cNvSpPr txBox="1">
                <a:spLocks noChangeArrowheads="1"/>
              </p:cNvSpPr>
              <p:nvPr/>
            </p:nvSpPr>
            <p:spPr bwMode="auto">
              <a:xfrm>
                <a:off x="2336" y="6951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6" name="Text Box 35"/>
              <p:cNvSpPr txBox="1">
                <a:spLocks noChangeArrowheads="1"/>
              </p:cNvSpPr>
              <p:nvPr/>
            </p:nvSpPr>
            <p:spPr bwMode="auto">
              <a:xfrm>
                <a:off x="3722" y="6955"/>
                <a:ext cx="789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900" b="1" dirty="0">
                    <a:solidFill>
                      <a:srgbClr val="00B050"/>
                    </a:solidFill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339966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Text Box 36"/>
              <p:cNvSpPr txBox="1">
                <a:spLocks noChangeArrowheads="1"/>
              </p:cNvSpPr>
              <p:nvPr/>
            </p:nvSpPr>
            <p:spPr bwMode="auto">
              <a:xfrm>
                <a:off x="3156" y="4511"/>
                <a:ext cx="1751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MEA Start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7444" y="5259"/>
                <a:ext cx="3147" cy="1347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7526" y="5259"/>
                <a:ext cx="3018" cy="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Sample Environment   Phase Controller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7454" y="5600"/>
                <a:ext cx="1986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Area Definition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Text Box 40"/>
              <p:cNvSpPr txBox="1">
                <a:spLocks noChangeArrowheads="1"/>
              </p:cNvSpPr>
              <p:nvPr/>
            </p:nvSpPr>
            <p:spPr bwMode="auto">
              <a:xfrm>
                <a:off x="7454" y="5880"/>
                <a:ext cx="2399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Sampling Requirements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Text Box 41"/>
              <p:cNvSpPr txBox="1">
                <a:spLocks noChangeArrowheads="1"/>
              </p:cNvSpPr>
              <p:nvPr/>
            </p:nvSpPr>
            <p:spPr bwMode="auto">
              <a:xfrm>
                <a:off x="7454" y="6160"/>
                <a:ext cx="3017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FF6600"/>
                    </a:solidFill>
                    <a:effectLst/>
                    <a:latin typeface="Calibri" pitchFamily="34" charset="0"/>
                    <a:cs typeface="Arial" pitchFamily="34" charset="0"/>
                  </a:rPr>
                  <a:t>Operational and Ethical Constraints Checking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66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Rectangle 42"/>
              <p:cNvSpPr>
                <a:spLocks noChangeArrowheads="1"/>
              </p:cNvSpPr>
              <p:nvPr/>
            </p:nvSpPr>
            <p:spPr bwMode="auto">
              <a:xfrm>
                <a:off x="5937" y="5980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>
                <a:off x="5937" y="6228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Rectangle 44"/>
              <p:cNvSpPr>
                <a:spLocks noChangeArrowheads="1"/>
              </p:cNvSpPr>
              <p:nvPr/>
            </p:nvSpPr>
            <p:spPr bwMode="auto">
              <a:xfrm>
                <a:off x="7444" y="5974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45"/>
              <p:cNvSpPr>
                <a:spLocks noChangeArrowheads="1"/>
              </p:cNvSpPr>
              <p:nvPr/>
            </p:nvSpPr>
            <p:spPr bwMode="auto">
              <a:xfrm>
                <a:off x="7436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7" name="AutoShape 46"/>
              <p:cNvCxnSpPr>
                <a:cxnSpLocks noChangeShapeType="1"/>
              </p:cNvCxnSpPr>
              <p:nvPr/>
            </p:nvCxnSpPr>
            <p:spPr bwMode="auto">
              <a:xfrm flipV="1">
                <a:off x="6553" y="6165"/>
                <a:ext cx="778" cy="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48" name="AutoShape 47"/>
              <p:cNvCxnSpPr>
                <a:cxnSpLocks noChangeShapeType="1"/>
              </p:cNvCxnSpPr>
              <p:nvPr/>
            </p:nvCxnSpPr>
            <p:spPr bwMode="auto">
              <a:xfrm flipH="1">
                <a:off x="6553" y="6413"/>
                <a:ext cx="764" cy="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9" name="Text Box 48"/>
              <p:cNvSpPr txBox="1">
                <a:spLocks noChangeArrowheads="1"/>
              </p:cNvSpPr>
              <p:nvPr/>
            </p:nvSpPr>
            <p:spPr bwMode="auto">
              <a:xfrm>
                <a:off x="6434" y="5933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Queries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0" name="Rectangle 49"/>
              <p:cNvSpPr>
                <a:spLocks noChangeArrowheads="1"/>
              </p:cNvSpPr>
              <p:nvPr/>
            </p:nvSpPr>
            <p:spPr bwMode="auto">
              <a:xfrm>
                <a:off x="7317" y="4436"/>
                <a:ext cx="3478" cy="42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Text Box 50"/>
              <p:cNvSpPr txBox="1">
                <a:spLocks noChangeArrowheads="1"/>
              </p:cNvSpPr>
              <p:nvPr/>
            </p:nvSpPr>
            <p:spPr bwMode="auto">
              <a:xfrm>
                <a:off x="6500" y="6457"/>
                <a:ext cx="868" cy="10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Responses: </a:t>
                </a: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r>
                  <a:rPr kumimoji="0" lang="en-US" sz="900" b="1" i="0" u="none" strike="noStrike" cap="none" normalizeH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or 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lang="en-US" sz="900" dirty="0">
                    <a:latin typeface="Calibri" pitchFamily="34" charset="0"/>
                    <a:cs typeface="Arial" pitchFamily="34" charset="0"/>
                  </a:rPr>
                  <a:t>o</a:t>
                </a:r>
                <a:r>
                  <a:rPr lang="en-US" sz="900" baseline="0" dirty="0" smtClean="0">
                    <a:latin typeface="Calibri" pitchFamily="34" charset="0"/>
                    <a:cs typeface="Arial" pitchFamily="34" charset="0"/>
                  </a:rPr>
                  <a:t>r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1" i="0" u="sng" strike="noStrike" cap="none" normalizeH="0" dirty="0" smtClean="0">
                    <a:ln>
                      <a:noFill/>
                    </a:ln>
                    <a:solidFill>
                      <a:srgbClr val="FF9900"/>
                    </a:solidFill>
                    <a:effectLst/>
                    <a:latin typeface="Calibri" pitchFamily="34" charset="0"/>
                    <a:cs typeface="Arial" pitchFamily="34" charset="0"/>
                  </a:rPr>
                  <a:t>Constraint Violation</a:t>
                </a:r>
                <a:endParaRPr kumimoji="0" lang="en-US" sz="1800" b="1" i="0" u="sng" strike="noStrike" cap="none" normalizeH="0" baseline="0" dirty="0" smtClean="0">
                  <a:ln>
                    <a:noFill/>
                  </a:ln>
                  <a:solidFill>
                    <a:srgbClr val="FF99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2" name="Text Box 51"/>
              <p:cNvSpPr txBox="1">
                <a:spLocks noChangeArrowheads="1"/>
              </p:cNvSpPr>
              <p:nvPr/>
            </p:nvSpPr>
            <p:spPr bwMode="auto">
              <a:xfrm>
                <a:off x="7446" y="4137"/>
                <a:ext cx="3000" cy="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Tactical Level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3" name="Rectangle 52"/>
              <p:cNvSpPr>
                <a:spLocks noChangeArrowheads="1"/>
              </p:cNvSpPr>
              <p:nvPr/>
            </p:nvSpPr>
            <p:spPr bwMode="auto">
              <a:xfrm>
                <a:off x="10100" y="8801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53"/>
              <p:cNvSpPr>
                <a:spLocks noChangeArrowheads="1"/>
              </p:cNvSpPr>
              <p:nvPr/>
            </p:nvSpPr>
            <p:spPr bwMode="auto">
              <a:xfrm>
                <a:off x="9172" y="8801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54"/>
              <p:cNvSpPr>
                <a:spLocks noChangeArrowheads="1"/>
              </p:cNvSpPr>
              <p:nvPr/>
            </p:nvSpPr>
            <p:spPr bwMode="auto">
              <a:xfrm>
                <a:off x="10087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55"/>
              <p:cNvSpPr>
                <a:spLocks noChangeArrowheads="1"/>
              </p:cNvSpPr>
              <p:nvPr/>
            </p:nvSpPr>
            <p:spPr bwMode="auto">
              <a:xfrm>
                <a:off x="9159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57" name="AutoShape 56"/>
              <p:cNvCxnSpPr>
                <a:cxnSpLocks noChangeShapeType="1"/>
              </p:cNvCxnSpPr>
              <p:nvPr/>
            </p:nvCxnSpPr>
            <p:spPr bwMode="auto">
              <a:xfrm>
                <a:off x="10450" y="6604"/>
                <a:ext cx="13" cy="224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58" name="AutoShape 57"/>
              <p:cNvCxnSpPr>
                <a:cxnSpLocks noChangeShapeType="1"/>
              </p:cNvCxnSpPr>
              <p:nvPr/>
            </p:nvCxnSpPr>
            <p:spPr bwMode="auto">
              <a:xfrm flipH="1" flipV="1">
                <a:off x="9372" y="6604"/>
                <a:ext cx="13" cy="224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59" name="Text Box 58"/>
              <p:cNvSpPr txBox="1">
                <a:spLocks noChangeArrowheads="1"/>
              </p:cNvSpPr>
              <p:nvPr/>
            </p:nvSpPr>
            <p:spPr bwMode="auto">
              <a:xfrm>
                <a:off x="8370" y="6653"/>
                <a:ext cx="993" cy="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System State</a:t>
                </a:r>
                <a:r>
                  <a:rPr kumimoji="0" lang="en-US" sz="9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and</a:t>
                </a: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Sensor Data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0" name="Rectangle 59"/>
              <p:cNvSpPr>
                <a:spLocks noChangeArrowheads="1"/>
              </p:cNvSpPr>
              <p:nvPr/>
            </p:nvSpPr>
            <p:spPr bwMode="auto">
              <a:xfrm>
                <a:off x="7450" y="7250"/>
                <a:ext cx="1864" cy="1403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Text Box 60"/>
              <p:cNvSpPr txBox="1">
                <a:spLocks noChangeArrowheads="1"/>
              </p:cNvSpPr>
              <p:nvPr/>
            </p:nvSpPr>
            <p:spPr bwMode="auto">
              <a:xfrm>
                <a:off x="7454" y="8081"/>
                <a:ext cx="187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171450" marR="0" lvl="0" indent="-1714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Controller  Parameters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Text Box 61"/>
              <p:cNvSpPr txBox="1">
                <a:spLocks noChangeArrowheads="1"/>
              </p:cNvSpPr>
              <p:nvPr/>
            </p:nvSpPr>
            <p:spPr bwMode="auto">
              <a:xfrm>
                <a:off x="7454" y="8351"/>
                <a:ext cx="1873" cy="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171450" marR="0" lvl="0" indent="-1714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Sensor Settings, Responses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3" name="Text Box 62"/>
              <p:cNvSpPr txBox="1">
                <a:spLocks noChangeArrowheads="1"/>
              </p:cNvSpPr>
              <p:nvPr/>
            </p:nvSpPr>
            <p:spPr bwMode="auto">
              <a:xfrm>
                <a:off x="4537" y="7622"/>
                <a:ext cx="1789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 fontAlgn="base">
                  <a:spcBef>
                    <a:spcPct val="0"/>
                  </a:spcBef>
                </a:pPr>
                <a:r>
                  <a:rPr lang="en-US" sz="1000" dirty="0">
                    <a:latin typeface="Calibri" pitchFamily="34" charset="0"/>
                    <a:cs typeface="Arial" pitchFamily="34" charset="0"/>
                  </a:rPr>
                  <a:t>Phase 5:  Transit </a:t>
                </a:r>
              </a:p>
              <a:p>
                <a:pPr lvl="0" algn="ctr" fontAlgn="base">
                  <a:spcBef>
                    <a:spcPct val="0"/>
                  </a:spcBef>
                </a:pPr>
                <a:r>
                  <a:rPr lang="en-US" sz="1000" dirty="0">
                    <a:latin typeface="Calibri" pitchFamily="34" charset="0"/>
                    <a:cs typeface="Arial" pitchFamily="34" charset="0"/>
                  </a:rPr>
                  <a:t>Return to Base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 Box 63"/>
              <p:cNvSpPr txBox="1">
                <a:spLocks noChangeArrowheads="1"/>
              </p:cNvSpPr>
              <p:nvPr/>
            </p:nvSpPr>
            <p:spPr bwMode="auto">
              <a:xfrm>
                <a:off x="3621" y="7430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 Box 64"/>
              <p:cNvSpPr txBox="1">
                <a:spLocks noChangeArrowheads="1"/>
              </p:cNvSpPr>
              <p:nvPr/>
            </p:nvSpPr>
            <p:spPr bwMode="auto">
              <a:xfrm>
                <a:off x="3621" y="7924"/>
                <a:ext cx="975" cy="330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6" name="Text Box 65"/>
              <p:cNvSpPr txBox="1">
                <a:spLocks noChangeArrowheads="1"/>
              </p:cNvSpPr>
              <p:nvPr/>
            </p:nvSpPr>
            <p:spPr bwMode="auto">
              <a:xfrm>
                <a:off x="4090" y="8722"/>
                <a:ext cx="940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Mission Abort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" name="Text Box 66"/>
              <p:cNvSpPr txBox="1">
                <a:spLocks noChangeArrowheads="1"/>
              </p:cNvSpPr>
              <p:nvPr/>
            </p:nvSpPr>
            <p:spPr bwMode="auto">
              <a:xfrm>
                <a:off x="5323" y="8715"/>
                <a:ext cx="1118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1000" dirty="0">
                    <a:latin typeface="Calibri" pitchFamily="34" charset="0"/>
                    <a:cs typeface="Arial" pitchFamily="34" charset="0"/>
                  </a:rPr>
                  <a:t>Mission Complete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Rectangle 67"/>
              <p:cNvSpPr>
                <a:spLocks noChangeArrowheads="1"/>
              </p:cNvSpPr>
              <p:nvPr/>
            </p:nvSpPr>
            <p:spPr bwMode="auto">
              <a:xfrm>
                <a:off x="5647" y="7603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69" name="AutoShape 68"/>
              <p:cNvCxnSpPr>
                <a:cxnSpLocks noChangeShapeType="1"/>
                <a:stCxn id="168" idx="2"/>
                <a:endCxn id="167" idx="0"/>
              </p:cNvCxnSpPr>
              <p:nvPr/>
            </p:nvCxnSpPr>
            <p:spPr bwMode="auto">
              <a:xfrm flipH="1">
                <a:off x="5882" y="8006"/>
                <a:ext cx="11" cy="70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0" name="Rectangle 69"/>
              <p:cNvSpPr>
                <a:spLocks noChangeArrowheads="1"/>
              </p:cNvSpPr>
              <p:nvPr/>
            </p:nvSpPr>
            <p:spPr bwMode="auto">
              <a:xfrm>
                <a:off x="4522" y="7596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71" name="AutoShape 70"/>
              <p:cNvCxnSpPr>
                <a:cxnSpLocks noChangeShapeType="1"/>
              </p:cNvCxnSpPr>
              <p:nvPr/>
            </p:nvCxnSpPr>
            <p:spPr bwMode="auto">
              <a:xfrm>
                <a:off x="4753" y="7999"/>
                <a:ext cx="0" cy="71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172" name="Text Box 71"/>
              <p:cNvSpPr txBox="1">
                <a:spLocks noChangeArrowheads="1"/>
              </p:cNvSpPr>
              <p:nvPr/>
            </p:nvSpPr>
            <p:spPr bwMode="auto">
              <a:xfrm>
                <a:off x="4978" y="8373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3" name="Text Box 72"/>
              <p:cNvSpPr txBox="1">
                <a:spLocks noChangeArrowheads="1"/>
              </p:cNvSpPr>
              <p:nvPr/>
            </p:nvSpPr>
            <p:spPr bwMode="auto">
              <a:xfrm>
                <a:off x="4190" y="8373"/>
                <a:ext cx="6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 Box 73"/>
              <p:cNvSpPr txBox="1">
                <a:spLocks noChangeArrowheads="1"/>
              </p:cNvSpPr>
              <p:nvPr/>
            </p:nvSpPr>
            <p:spPr bwMode="auto">
              <a:xfrm>
                <a:off x="7309" y="8853"/>
                <a:ext cx="3486" cy="40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Execution Level</a:t>
                </a:r>
              </a:p>
              <a:p>
                <a:pPr marL="171450" marR="0" lvl="0" indent="-171450" algn="ctr" defTabSz="914400" rtl="0" eaLnBrk="1" fontAlgn="base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handles real-time control and response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5" name="Text Box 74"/>
              <p:cNvSpPr txBox="1">
                <a:spLocks noChangeArrowheads="1"/>
              </p:cNvSpPr>
              <p:nvPr/>
            </p:nvSpPr>
            <p:spPr bwMode="auto">
              <a:xfrm>
                <a:off x="7492" y="7250"/>
                <a:ext cx="1786" cy="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Tactical-Level modules with shared vehicle </a:t>
                </a: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state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and telemetry history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6" name="Text Box 75"/>
              <p:cNvSpPr txBox="1">
                <a:spLocks noChangeArrowheads="1"/>
              </p:cNvSpPr>
              <p:nvPr/>
            </p:nvSpPr>
            <p:spPr bwMode="auto">
              <a:xfrm>
                <a:off x="9391" y="6643"/>
                <a:ext cx="1126" cy="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Vehicle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Commands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77" name="AutoShape 76"/>
              <p:cNvCxnSpPr>
                <a:cxnSpLocks noChangeShapeType="1"/>
                <a:stCxn id="175" idx="0"/>
              </p:cNvCxnSpPr>
              <p:nvPr/>
            </p:nvCxnSpPr>
            <p:spPr bwMode="auto">
              <a:xfrm flipV="1">
                <a:off x="8385" y="6610"/>
                <a:ext cx="5" cy="64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78" name="Rectangle 77"/>
              <p:cNvSpPr>
                <a:spLocks noChangeArrowheads="1"/>
              </p:cNvSpPr>
              <p:nvPr/>
            </p:nvSpPr>
            <p:spPr bwMode="auto">
              <a:xfrm>
                <a:off x="8034" y="6215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9" name="Title 8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Goal-based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Mission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Example, with constraints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0" name="Text Box 51"/>
          <p:cNvSpPr txBox="1">
            <a:spLocks noChangeArrowheads="1"/>
          </p:cNvSpPr>
          <p:nvPr/>
        </p:nvSpPr>
        <p:spPr bwMode="auto">
          <a:xfrm>
            <a:off x="1200844" y="1295400"/>
            <a:ext cx="2837756" cy="41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Strategic Level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xt Box 75"/>
          <p:cNvSpPr txBox="1">
            <a:spLocks noChangeArrowheads="1"/>
          </p:cNvSpPr>
          <p:nvPr/>
        </p:nvSpPr>
        <p:spPr bwMode="auto">
          <a:xfrm>
            <a:off x="7995034" y="5528310"/>
            <a:ext cx="657476" cy="34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Real-time orders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xt Box 36"/>
          <p:cNvSpPr txBox="1">
            <a:spLocks noChangeArrowheads="1"/>
          </p:cNvSpPr>
          <p:nvPr/>
        </p:nvSpPr>
        <p:spPr bwMode="auto">
          <a:xfrm>
            <a:off x="6338730" y="1726890"/>
            <a:ext cx="1656304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Tactics module sequencer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xt Box 36"/>
          <p:cNvSpPr txBox="1">
            <a:spLocks noChangeArrowheads="1"/>
          </p:cNvSpPr>
          <p:nvPr/>
        </p:nvSpPr>
        <p:spPr bwMode="auto">
          <a:xfrm>
            <a:off x="2668092" y="6459771"/>
            <a:ext cx="745385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Surface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Text Box 36"/>
          <p:cNvSpPr txBox="1">
            <a:spLocks noChangeArrowheads="1"/>
          </p:cNvSpPr>
          <p:nvPr/>
        </p:nvSpPr>
        <p:spPr bwMode="auto">
          <a:xfrm>
            <a:off x="3657601" y="6468004"/>
            <a:ext cx="1245698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Recovery position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3635" y="2002471"/>
            <a:ext cx="4006703" cy="3692837"/>
            <a:chOff x="778356" y="2009001"/>
            <a:chExt cx="4006703" cy="3692837"/>
          </a:xfrm>
        </p:grpSpPr>
        <p:sp>
          <p:nvSpPr>
            <p:cNvPr id="2" name="Rectangle 1"/>
            <p:cNvSpPr/>
            <p:nvPr/>
          </p:nvSpPr>
          <p:spPr>
            <a:xfrm>
              <a:off x="778356" y="2009001"/>
              <a:ext cx="844975" cy="276999"/>
            </a:xfrm>
            <a:prstGeom prst="rect">
              <a:avLst/>
            </a:prstGeom>
            <a:pattFill prst="pct10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F9900"/>
                  </a:solidFill>
                  <a:latin typeface="Calibri" pitchFamily="34" charset="0"/>
                  <a:cs typeface="Arial" pitchFamily="34" charset="0"/>
                </a:rPr>
                <a:t>Constraint</a:t>
              </a:r>
              <a:endParaRPr lang="en-US" sz="1200" dirty="0">
                <a:solidFill>
                  <a:srgbClr val="FF99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17331" y="5272131"/>
              <a:ext cx="844975" cy="276999"/>
            </a:xfrm>
            <a:prstGeom prst="rect">
              <a:avLst/>
            </a:prstGeom>
            <a:pattFill prst="pct10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F9900"/>
                  </a:solidFill>
                  <a:latin typeface="Calibri" pitchFamily="34" charset="0"/>
                  <a:cs typeface="Arial" pitchFamily="34" charset="0"/>
                </a:rPr>
                <a:t>Constraint</a:t>
              </a:r>
              <a:endParaRPr lang="en-US" sz="1200" dirty="0">
                <a:solidFill>
                  <a:srgbClr val="FF99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93886" y="5424839"/>
              <a:ext cx="844975" cy="276999"/>
            </a:xfrm>
            <a:prstGeom prst="rect">
              <a:avLst/>
            </a:prstGeom>
            <a:pattFill prst="pct10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F9900"/>
                  </a:solidFill>
                  <a:latin typeface="Calibri" pitchFamily="34" charset="0"/>
                  <a:cs typeface="Arial" pitchFamily="34" charset="0"/>
                </a:rPr>
                <a:t>Constraint</a:t>
              </a:r>
              <a:endParaRPr lang="en-US" sz="1200" dirty="0">
                <a:solidFill>
                  <a:srgbClr val="FF99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40084" y="3862058"/>
              <a:ext cx="844975" cy="276999"/>
            </a:xfrm>
            <a:prstGeom prst="rect">
              <a:avLst/>
            </a:prstGeom>
            <a:pattFill prst="pct10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F9900"/>
                  </a:solidFill>
                  <a:latin typeface="Calibri" pitchFamily="34" charset="0"/>
                  <a:cs typeface="Arial" pitchFamily="34" charset="0"/>
                </a:rPr>
                <a:t>Constraint</a:t>
              </a:r>
              <a:endParaRPr lang="en-US" sz="1200" dirty="0">
                <a:solidFill>
                  <a:srgbClr val="FF99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11995" y="3761601"/>
              <a:ext cx="844975" cy="276999"/>
            </a:xfrm>
            <a:prstGeom prst="rect">
              <a:avLst/>
            </a:prstGeom>
            <a:pattFill prst="pct10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F9900"/>
                  </a:solidFill>
                  <a:latin typeface="Calibri" pitchFamily="34" charset="0"/>
                  <a:cs typeface="Arial" pitchFamily="34" charset="0"/>
                </a:rPr>
                <a:t>Constraint</a:t>
              </a:r>
              <a:endParaRPr lang="en-US" sz="1200" dirty="0">
                <a:solidFill>
                  <a:srgbClr val="FF9900"/>
                </a:solidFill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308685" y="4689953"/>
            <a:ext cx="72315" cy="34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313965" y="2140971"/>
            <a:ext cx="3478279" cy="3821731"/>
            <a:chOff x="313965" y="2140971"/>
            <a:chExt cx="3478279" cy="3821731"/>
          </a:xfrm>
        </p:grpSpPr>
        <p:cxnSp>
          <p:nvCxnSpPr>
            <p:cNvPr id="5" name="Elbow Connector 4"/>
            <p:cNvCxnSpPr>
              <a:stCxn id="2" idx="1"/>
            </p:cNvCxnSpPr>
            <p:nvPr/>
          </p:nvCxnSpPr>
          <p:spPr bwMode="auto">
            <a:xfrm rot="10800000" flipV="1">
              <a:off x="313965" y="2140971"/>
              <a:ext cx="469670" cy="254245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1142326" y="4038600"/>
              <a:ext cx="0" cy="6732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2271755" y="3858141"/>
              <a:ext cx="1520489" cy="866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endCxn id="163" idx="1"/>
            </p:cNvCxnSpPr>
            <p:nvPr/>
          </p:nvCxnSpPr>
          <p:spPr bwMode="auto">
            <a:xfrm>
              <a:off x="2262293" y="5032440"/>
              <a:ext cx="734033" cy="509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3362397" y="5542600"/>
              <a:ext cx="0" cy="420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F2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8363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8610600" cy="1143000"/>
          </a:xfrm>
        </p:spPr>
        <p:txBody>
          <a:bodyPr/>
          <a:lstStyle/>
          <a:p>
            <a:r>
              <a:rPr lang="en-US" sz="3600" dirty="0" smtClean="0"/>
              <a:t>Constraints applied to sample mission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752600"/>
            <a:ext cx="8153400" cy="4114800"/>
          </a:xfrm>
        </p:spPr>
        <p:txBody>
          <a:bodyPr/>
          <a:lstStyle/>
          <a:p>
            <a:r>
              <a:rPr lang="en-US" sz="1900" b="1" dirty="0" smtClean="0"/>
              <a:t>Constraint </a:t>
            </a:r>
            <a:r>
              <a:rPr lang="en-US" sz="1900" b="1" dirty="0"/>
              <a:t>1</a:t>
            </a:r>
            <a:r>
              <a:rPr lang="en-US" sz="1900" dirty="0"/>
              <a:t>: The vehicle must maintain navigational accuracy within acceptable limits. </a:t>
            </a:r>
            <a:r>
              <a:rPr lang="en-US" sz="1900" dirty="0" smtClean="0">
                <a:solidFill>
                  <a:srgbClr val="FFC000"/>
                </a:solidFill>
              </a:rPr>
              <a:t>* Applies to </a:t>
            </a:r>
            <a:r>
              <a:rPr lang="en-US" sz="1900" dirty="0">
                <a:solidFill>
                  <a:srgbClr val="FFC000"/>
                </a:solidFill>
              </a:rPr>
              <a:t>entire mission.</a:t>
            </a:r>
          </a:p>
          <a:p>
            <a:r>
              <a:rPr lang="en-US" sz="1900" b="1" dirty="0"/>
              <a:t>Constraint 2</a:t>
            </a:r>
            <a:r>
              <a:rPr lang="en-US" sz="1900" dirty="0"/>
              <a:t>: All safety equipment must be fully functional. </a:t>
            </a:r>
            <a:r>
              <a:rPr lang="en-US" sz="1900" dirty="0">
                <a:solidFill>
                  <a:srgbClr val="FFC000"/>
                </a:solidFill>
              </a:rPr>
              <a:t>*</a:t>
            </a:r>
            <a:endParaRPr lang="en-US" sz="1900" dirty="0"/>
          </a:p>
          <a:p>
            <a:r>
              <a:rPr lang="en-US" sz="1900" b="1" dirty="0"/>
              <a:t>Constraint 3</a:t>
            </a:r>
            <a:r>
              <a:rPr lang="en-US" sz="1900" dirty="0"/>
              <a:t>: All mission systems must be operational. </a:t>
            </a:r>
            <a:r>
              <a:rPr lang="en-US" sz="1900" dirty="0">
                <a:solidFill>
                  <a:srgbClr val="FFC000"/>
                </a:solidFill>
              </a:rPr>
              <a:t>Applies to Goal 1, Goal 2, and Goal 3.</a:t>
            </a:r>
          </a:p>
          <a:p>
            <a:r>
              <a:rPr lang="en-US" sz="1900" b="1" dirty="0"/>
              <a:t>Constraint 4</a:t>
            </a:r>
            <a:r>
              <a:rPr lang="en-US" sz="1900" dirty="0"/>
              <a:t>: Acceptable distance from shipping lanes in the form of 1000 meter </a:t>
            </a:r>
            <a:r>
              <a:rPr lang="en-US" sz="1900" dirty="0" smtClean="0"/>
              <a:t>lateral standoff </a:t>
            </a:r>
            <a:r>
              <a:rPr lang="en-US" sz="1900" dirty="0"/>
              <a:t>or minimum depth of 20 meters must be maintained. </a:t>
            </a:r>
            <a:r>
              <a:rPr lang="en-US" sz="1900" dirty="0">
                <a:solidFill>
                  <a:srgbClr val="FFC000"/>
                </a:solidFill>
              </a:rPr>
              <a:t>Applies to Goal 1</a:t>
            </a:r>
            <a:r>
              <a:rPr lang="en-US" sz="1900" dirty="0" smtClean="0">
                <a:solidFill>
                  <a:srgbClr val="FFC000"/>
                </a:solidFill>
              </a:rPr>
              <a:t>, Goal </a:t>
            </a:r>
            <a:r>
              <a:rPr lang="en-US" sz="1900" dirty="0">
                <a:solidFill>
                  <a:srgbClr val="FFC000"/>
                </a:solidFill>
              </a:rPr>
              <a:t>2, Goal 3, and Goal 4.</a:t>
            </a:r>
          </a:p>
          <a:p>
            <a:r>
              <a:rPr lang="en-US" sz="1900" b="1" dirty="0"/>
              <a:t>Constraint 5</a:t>
            </a:r>
            <a:r>
              <a:rPr lang="en-US" sz="1900" dirty="0"/>
              <a:t>: Must be able to detect surface contacts within 5000 meters. </a:t>
            </a:r>
            <a:r>
              <a:rPr lang="en-US" sz="1900" dirty="0" smtClean="0">
                <a:solidFill>
                  <a:srgbClr val="FFC000"/>
                </a:solidFill>
              </a:rPr>
              <a:t>*</a:t>
            </a:r>
            <a:endParaRPr lang="en-US" sz="1900" dirty="0" smtClean="0"/>
          </a:p>
          <a:p>
            <a:r>
              <a:rPr lang="en-US" sz="1900" b="1" dirty="0" smtClean="0"/>
              <a:t>Constraint 6</a:t>
            </a:r>
            <a:r>
              <a:rPr lang="en-US" sz="1900" dirty="0" smtClean="0"/>
              <a:t>: Detected surface contacts are to be avoided by a minimum of 1000 meters. </a:t>
            </a:r>
            <a:r>
              <a:rPr lang="en-US" sz="1900" dirty="0" smtClean="0">
                <a:solidFill>
                  <a:srgbClr val="FFC000"/>
                </a:solidFill>
              </a:rPr>
              <a:t>Applies </a:t>
            </a:r>
            <a:r>
              <a:rPr lang="en-US" sz="1900" dirty="0">
                <a:solidFill>
                  <a:srgbClr val="FFC000"/>
                </a:solidFill>
              </a:rPr>
              <a:t>to Goal 1, Goal 2, Goal 3, and Goal 4.</a:t>
            </a:r>
          </a:p>
          <a:p>
            <a:r>
              <a:rPr lang="en-US" sz="1900" b="1" dirty="0"/>
              <a:t>Constraint 7</a:t>
            </a:r>
            <a:r>
              <a:rPr lang="en-US" sz="1900" dirty="0"/>
              <a:t>: Minimum depth of 20 meters is to be maintained.  </a:t>
            </a:r>
            <a:r>
              <a:rPr lang="en-US" sz="1900" dirty="0" smtClean="0"/>
              <a:t>  </a:t>
            </a:r>
            <a:r>
              <a:rPr lang="en-US" sz="1900" dirty="0" smtClean="0">
                <a:solidFill>
                  <a:srgbClr val="FFC000"/>
                </a:solidFill>
              </a:rPr>
              <a:t>Applies </a:t>
            </a:r>
            <a:r>
              <a:rPr lang="en-US" sz="1900" dirty="0">
                <a:solidFill>
                  <a:srgbClr val="FFC000"/>
                </a:solidFill>
              </a:rPr>
              <a:t>to Goal 5.</a:t>
            </a:r>
          </a:p>
        </p:txBody>
      </p:sp>
    </p:spTree>
    <p:extLst>
      <p:ext uri="{BB962C8B-B14F-4D97-AF65-F5344CB8AC3E}">
        <p14:creationId xmlns:p14="http://schemas.microsoft.com/office/powerpoint/2010/main" val="3674028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broad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81200"/>
            <a:ext cx="7924800" cy="4114800"/>
          </a:xfrm>
        </p:spPr>
        <p:txBody>
          <a:bodyPr/>
          <a:lstStyle/>
          <a:p>
            <a:r>
              <a:rPr lang="en-US" dirty="0"/>
              <a:t>Can we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/>
              <a:t>Define mission goals </a:t>
            </a:r>
            <a:r>
              <a:rPr lang="en-US" dirty="0" smtClean="0"/>
              <a:t>readable by humans + robots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Produce </a:t>
            </a:r>
            <a:r>
              <a:rPr lang="en-US" dirty="0"/>
              <a:t>actionable </a:t>
            </a:r>
            <a:r>
              <a:rPr lang="en-US" dirty="0" smtClean="0"/>
              <a:t>tasking for different AUVs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Produce software examples that can run properly in simulation and in robots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we also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Define </a:t>
            </a:r>
            <a:r>
              <a:rPr lang="en-US" dirty="0"/>
              <a:t>goal constraints ethically and </a:t>
            </a:r>
            <a:r>
              <a:rPr lang="en-US" dirty="0" smtClean="0"/>
              <a:t>measurably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91400" y="4117538"/>
            <a:ext cx="87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Yes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967" y="5830669"/>
            <a:ext cx="4633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Initial tests successful</a:t>
            </a:r>
            <a:endParaRPr 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0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Command Language (AVCL)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114800"/>
          </a:xfrm>
        </p:spPr>
        <p:txBody>
          <a:bodyPr/>
          <a:lstStyle/>
          <a:p>
            <a:r>
              <a:rPr lang="en-US" dirty="0" smtClean="0"/>
              <a:t>AVCL is a command and control language for humans running autonomous unmanned vehicles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Close correspondence to human naval terminology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Common XML representations for mission scripts, agenda plans, and post-mission recorded telemetry</a:t>
            </a:r>
          </a:p>
          <a:p>
            <a:r>
              <a:rPr lang="en-US" dirty="0" smtClean="0"/>
              <a:t>Operators can utilize a single </a:t>
            </a:r>
            <a:r>
              <a:rPr lang="en-US" dirty="0" err="1" smtClean="0"/>
              <a:t>archivable</a:t>
            </a:r>
            <a:r>
              <a:rPr lang="en-US" dirty="0" smtClean="0"/>
              <a:t> and validatable format for robot tasking, results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directly convertible to and from a wide variety of different robot command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6107668"/>
            <a:ext cx="677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https://savage.nps.edu/Savage/AuvWorkbench/AVCL/AVCL.html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challenge: 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4724400"/>
          </a:xfrm>
        </p:spPr>
        <p:txBody>
          <a:bodyPr/>
          <a:lstStyle/>
          <a:p>
            <a:r>
              <a:rPr lang="en-US" dirty="0" smtClean="0"/>
              <a:t>How can robotic systems behave ethically?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Important for military operations abroad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Civil and scientific operations also coexist daily</a:t>
            </a:r>
          </a:p>
          <a:p>
            <a:pPr marL="0" indent="0"/>
            <a:r>
              <a:rPr lang="en-US" dirty="0" smtClean="0"/>
              <a:t>Not necessarily about religion or morality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Law of armed conflict internationally recognized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Often captured as Rules of Engagement (ROE) guidance for teams of national or coalition forces</a:t>
            </a:r>
          </a:p>
          <a:p>
            <a:pPr marL="0" indent="0"/>
            <a:r>
              <a:rPr lang="en-US" dirty="0"/>
              <a:t>Legal basis under challenge: are robots unethical</a:t>
            </a:r>
            <a:r>
              <a:rPr lang="en-US" dirty="0" smtClean="0"/>
              <a:t>?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Military readiness must be prepared for combat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Opposing forces don’t read the same memos…</a:t>
            </a:r>
          </a:p>
        </p:txBody>
      </p:sp>
    </p:spTree>
    <p:extLst>
      <p:ext uri="{BB962C8B-B14F-4D97-AF65-F5344CB8AC3E}">
        <p14:creationId xmlns:p14="http://schemas.microsoft.com/office/powerpoint/2010/main" val="3344214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en-US" dirty="0" smtClean="0"/>
              <a:t>Example mission, as pseudo-code </a:t>
            </a:r>
            <a:r>
              <a:rPr lang="en-US" dirty="0"/>
              <a:t>XML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1066800"/>
            <a:ext cx="7772400" cy="4724400"/>
          </a:xfrm>
        </p:spPr>
        <p:txBody>
          <a:bodyPr/>
          <a:lstStyle/>
          <a:p>
            <a:r>
              <a:rPr lang="en-US" sz="1400" dirty="0" smtClean="0"/>
              <a:t>&lt;?xml version="1.0" encoding="UTF-8"?&gt;</a:t>
            </a:r>
          </a:p>
          <a:p>
            <a:r>
              <a:rPr lang="en-US" sz="1400" dirty="0" smtClean="0"/>
              <a:t>&lt;</a:t>
            </a:r>
            <a:r>
              <a:rPr lang="en-US" sz="1400" dirty="0" err="1" smtClean="0"/>
              <a:t>UUVMission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    &lt;</a:t>
            </a:r>
            <a:r>
              <a:rPr lang="en-US" sz="1400" dirty="0" err="1" smtClean="0"/>
              <a:t>GoalSet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        &lt;Goal area=”A” </a:t>
            </a:r>
            <a:r>
              <a:rPr lang="en-US" sz="1400" dirty="0" smtClean="0">
                <a:solidFill>
                  <a:srgbClr val="FFC000"/>
                </a:solidFill>
              </a:rPr>
              <a:t>id=”goal1”&gt;</a:t>
            </a:r>
          </a:p>
          <a:p>
            <a:r>
              <a:rPr lang="en-US" sz="1400" dirty="0" smtClean="0"/>
              <a:t>            &lt;</a:t>
            </a:r>
            <a:r>
              <a:rPr lang="en-US" sz="1400" b="1" dirty="0" smtClean="0">
                <a:solidFill>
                  <a:srgbClr val="00CC00"/>
                </a:solidFill>
              </a:rPr>
              <a:t>Search</a:t>
            </a:r>
            <a:r>
              <a:rPr lang="en-US" sz="1400" dirty="0" smtClean="0">
                <a:solidFill>
                  <a:srgbClr val="00CC00"/>
                </a:solidFill>
              </a:rPr>
              <a:t> </a:t>
            </a:r>
            <a:r>
              <a:rPr lang="en-US" sz="1400" dirty="0" err="1" smtClean="0"/>
              <a:t>nextOnSucceed</a:t>
            </a:r>
            <a:r>
              <a:rPr lang="en-US" sz="1400" dirty="0" smtClean="0"/>
              <a:t>=”goal2” </a:t>
            </a:r>
            <a:r>
              <a:rPr lang="en-US" sz="1400" dirty="0" err="1" smtClean="0"/>
              <a:t>nextOnFail</a:t>
            </a:r>
            <a:r>
              <a:rPr lang="en-US" sz="1400" dirty="0" smtClean="0"/>
              <a:t>=”goal3”/&gt;</a:t>
            </a:r>
          </a:p>
          <a:p>
            <a:r>
              <a:rPr lang="en-US" sz="1400" dirty="0" smtClean="0"/>
              <a:t>        &lt;/Goal&gt;</a:t>
            </a:r>
          </a:p>
          <a:p>
            <a:r>
              <a:rPr lang="en-US" sz="1400" dirty="0" smtClean="0"/>
              <a:t>        &lt;Goal area=”A” </a:t>
            </a:r>
            <a:r>
              <a:rPr lang="en-US" sz="1400" dirty="0" smtClean="0">
                <a:solidFill>
                  <a:srgbClr val="FFC000"/>
                </a:solidFill>
              </a:rPr>
              <a:t>id=”goal2”&gt;</a:t>
            </a:r>
          </a:p>
          <a:p>
            <a:r>
              <a:rPr lang="en-US" sz="1400" dirty="0" smtClean="0"/>
              <a:t>            &lt;</a:t>
            </a:r>
            <a:r>
              <a:rPr lang="en-US" sz="1400" b="1" dirty="0" err="1" smtClean="0">
                <a:solidFill>
                  <a:srgbClr val="00CC00"/>
                </a:solidFill>
              </a:rPr>
              <a:t>SampleEnvironment</a:t>
            </a:r>
            <a:r>
              <a:rPr lang="en-US" sz="1400" dirty="0" smtClean="0">
                <a:solidFill>
                  <a:srgbClr val="00CC00"/>
                </a:solidFill>
              </a:rPr>
              <a:t> </a:t>
            </a:r>
            <a:r>
              <a:rPr lang="en-US" sz="1400" dirty="0" err="1" smtClean="0"/>
              <a:t>nextOnSucceed</a:t>
            </a:r>
            <a:r>
              <a:rPr lang="en-US" sz="1400" dirty="0" smtClean="0"/>
              <a:t>=”goal3” </a:t>
            </a:r>
            <a:r>
              <a:rPr lang="en-US" sz="1400" dirty="0" err="1" smtClean="0"/>
              <a:t>nextOnFail</a:t>
            </a:r>
            <a:r>
              <a:rPr lang="en-US" sz="1400" dirty="0" smtClean="0"/>
              <a:t>=”recover”/&gt;</a:t>
            </a:r>
          </a:p>
          <a:p>
            <a:r>
              <a:rPr lang="en-US" sz="1400" dirty="0" smtClean="0"/>
              <a:t>        &lt;/Goal&gt;</a:t>
            </a:r>
          </a:p>
          <a:p>
            <a:r>
              <a:rPr lang="en-US" sz="1400" dirty="0" smtClean="0"/>
              <a:t>        &lt;Goal area=”B” </a:t>
            </a:r>
            <a:r>
              <a:rPr lang="en-US" sz="1400" dirty="0" smtClean="0">
                <a:solidFill>
                  <a:srgbClr val="FFC000"/>
                </a:solidFill>
              </a:rPr>
              <a:t>id=”goal3”&gt;</a:t>
            </a:r>
          </a:p>
          <a:p>
            <a:r>
              <a:rPr lang="en-US" sz="1400" dirty="0" smtClean="0"/>
              <a:t>            &lt;</a:t>
            </a:r>
            <a:r>
              <a:rPr lang="en-US" sz="1400" b="1" dirty="0" smtClean="0">
                <a:solidFill>
                  <a:srgbClr val="00CC00"/>
                </a:solidFill>
              </a:rPr>
              <a:t>Search</a:t>
            </a:r>
            <a:r>
              <a:rPr lang="en-US" sz="1400" dirty="0" smtClean="0"/>
              <a:t> </a:t>
            </a:r>
            <a:r>
              <a:rPr lang="en-US" sz="1400" dirty="0" err="1" smtClean="0"/>
              <a:t>nextOnSucceed</a:t>
            </a:r>
            <a:r>
              <a:rPr lang="en-US" sz="1400" dirty="0" smtClean="0"/>
              <a:t>=”goal4” </a:t>
            </a:r>
            <a:r>
              <a:rPr lang="en-US" sz="1400" dirty="0" err="1" smtClean="0"/>
              <a:t>nextOnFail</a:t>
            </a:r>
            <a:r>
              <a:rPr lang="en-US" sz="1400" dirty="0" smtClean="0"/>
              <a:t>=”goal4”/&gt;</a:t>
            </a:r>
          </a:p>
          <a:p>
            <a:r>
              <a:rPr lang="en-US" sz="1400" dirty="0" smtClean="0"/>
              <a:t>        &lt;/Goal&gt;</a:t>
            </a:r>
          </a:p>
          <a:p>
            <a:r>
              <a:rPr lang="en-US" sz="1400" dirty="0" smtClean="0"/>
              <a:t>        &lt;Goal area=”C” </a:t>
            </a:r>
            <a:r>
              <a:rPr lang="en-US" sz="1400" dirty="0" smtClean="0">
                <a:solidFill>
                  <a:srgbClr val="FFC000"/>
                </a:solidFill>
              </a:rPr>
              <a:t>id=”goal4”&gt;</a:t>
            </a:r>
          </a:p>
          <a:p>
            <a:r>
              <a:rPr lang="en-US" sz="1400" dirty="0" smtClean="0"/>
              <a:t>            &lt;</a:t>
            </a:r>
            <a:r>
              <a:rPr lang="en-US" sz="1400" b="1" dirty="0" smtClean="0">
                <a:solidFill>
                  <a:srgbClr val="00CC00"/>
                </a:solidFill>
              </a:rPr>
              <a:t>Rendezvous</a:t>
            </a:r>
            <a:r>
              <a:rPr lang="en-US" sz="1400" dirty="0" smtClean="0">
                <a:solidFill>
                  <a:srgbClr val="00CC00"/>
                </a:solidFill>
              </a:rPr>
              <a:t> </a:t>
            </a:r>
            <a:r>
              <a:rPr lang="en-US" sz="1400" dirty="0" err="1" smtClean="0"/>
              <a:t>nextOnSucceed</a:t>
            </a:r>
            <a:r>
              <a:rPr lang="en-US" sz="1400" dirty="0" smtClean="0"/>
              <a:t>=”recover” </a:t>
            </a:r>
            <a:r>
              <a:rPr lang="en-US" sz="1400" dirty="0" err="1" smtClean="0"/>
              <a:t>nextOnFail</a:t>
            </a:r>
            <a:r>
              <a:rPr lang="en-US" sz="1400" dirty="0" smtClean="0"/>
              <a:t>=”recover”/&gt;</a:t>
            </a:r>
          </a:p>
          <a:p>
            <a:r>
              <a:rPr lang="en-US" sz="1400" dirty="0" smtClean="0"/>
              <a:t>        &lt;/Goal&gt;</a:t>
            </a:r>
          </a:p>
          <a:p>
            <a:r>
              <a:rPr lang="en-US" sz="1400" dirty="0" smtClean="0"/>
              <a:t>        &lt;Goal area=”</a:t>
            </a:r>
            <a:r>
              <a:rPr lang="en-US" sz="1400" dirty="0" err="1" smtClean="0"/>
              <a:t>recoveryPosition</a:t>
            </a:r>
            <a:r>
              <a:rPr lang="en-US" sz="1400" dirty="0" smtClean="0"/>
              <a:t>” </a:t>
            </a:r>
            <a:r>
              <a:rPr lang="en-US" sz="1400" dirty="0" smtClean="0">
                <a:solidFill>
                  <a:srgbClr val="FFC000"/>
                </a:solidFill>
              </a:rPr>
              <a:t>id=”recover”&gt;</a:t>
            </a:r>
          </a:p>
          <a:p>
            <a:r>
              <a:rPr lang="en-US" sz="1400" dirty="0" smtClean="0"/>
              <a:t>            &lt;</a:t>
            </a:r>
            <a:r>
              <a:rPr lang="en-US" sz="1400" b="1" dirty="0" smtClean="0">
                <a:solidFill>
                  <a:srgbClr val="00CC00"/>
                </a:solidFill>
              </a:rPr>
              <a:t>Transit</a:t>
            </a:r>
            <a:r>
              <a:rPr lang="en-US" sz="1400" dirty="0" smtClean="0">
                <a:solidFill>
                  <a:srgbClr val="00CC00"/>
                </a:solidFill>
              </a:rPr>
              <a:t> </a:t>
            </a:r>
            <a:r>
              <a:rPr lang="en-US" sz="1400" dirty="0" err="1" smtClean="0"/>
              <a:t>nextOnSucceed</a:t>
            </a:r>
            <a:r>
              <a:rPr lang="en-US" sz="1400" dirty="0" smtClean="0"/>
              <a:t>=”</a:t>
            </a:r>
            <a:r>
              <a:rPr lang="en-US" sz="1400" dirty="0" err="1" smtClean="0"/>
              <a:t>missionComplete</a:t>
            </a:r>
            <a:r>
              <a:rPr lang="en-US" sz="1400" dirty="0" smtClean="0"/>
              <a:t>” </a:t>
            </a:r>
            <a:r>
              <a:rPr lang="en-US" sz="1400" dirty="0" err="1" smtClean="0"/>
              <a:t>nextOnFail</a:t>
            </a:r>
            <a:r>
              <a:rPr lang="en-US" sz="1400" dirty="0" smtClean="0"/>
              <a:t>=”</a:t>
            </a:r>
            <a:r>
              <a:rPr lang="en-US" sz="1400" dirty="0" err="1" smtClean="0"/>
              <a:t>missionAbort</a:t>
            </a:r>
            <a:r>
              <a:rPr lang="en-US" sz="1400" dirty="0" smtClean="0"/>
              <a:t>”/&gt;</a:t>
            </a:r>
          </a:p>
          <a:p>
            <a:r>
              <a:rPr lang="en-US" sz="1400" dirty="0" smtClean="0"/>
              <a:t>        &lt;/Goal&gt;</a:t>
            </a:r>
          </a:p>
          <a:p>
            <a:r>
              <a:rPr lang="en-US" sz="1400" dirty="0" smtClean="0"/>
              <a:t>    &lt;/</a:t>
            </a:r>
            <a:r>
              <a:rPr lang="en-US" sz="1400" dirty="0" err="1" smtClean="0"/>
              <a:t>GoalSet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&lt;/</a:t>
            </a:r>
            <a:r>
              <a:rPr lang="en-US" sz="1400" dirty="0" err="1" smtClean="0"/>
              <a:t>UUVMission</a:t>
            </a:r>
            <a:r>
              <a:rPr lang="en-US" sz="1400" dirty="0" smtClean="0"/>
              <a:t>&gt;</a:t>
            </a:r>
          </a:p>
          <a:p>
            <a:endParaRPr lang="en-US" sz="1400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 bwMode="auto">
          <a:xfrm>
            <a:off x="3276600" y="5715000"/>
            <a:ext cx="5867400" cy="106680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XML is readable by </a:t>
            </a:r>
            <a:r>
              <a:rPr lang="en-US" dirty="0">
                <a:solidFill>
                  <a:schemeClr val="bg1"/>
                </a:solidFill>
              </a:rPr>
              <a:t>human </a:t>
            </a:r>
            <a:r>
              <a:rPr lang="en-US" dirty="0" smtClean="0">
                <a:solidFill>
                  <a:schemeClr val="bg1"/>
                </a:solidFill>
              </a:rPr>
              <a:t>or robot,</a:t>
            </a: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aptures logic of canonical mission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76200" y="-76200"/>
            <a:ext cx="6903720" cy="441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" y="123825"/>
            <a:ext cx="66960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0"/>
            <a:ext cx="5029200" cy="1676400"/>
          </a:xfrm>
        </p:spPr>
        <p:txBody>
          <a:bodyPr/>
          <a:lstStyle/>
          <a:p>
            <a:r>
              <a:rPr lang="en-US" sz="3200" dirty="0" smtClean="0"/>
              <a:t>Corresponding example:</a:t>
            </a:r>
            <a:br>
              <a:rPr lang="en-US" sz="3200" dirty="0" smtClean="0"/>
            </a:br>
            <a:r>
              <a:rPr lang="en-US" sz="3200" dirty="0" smtClean="0"/>
              <a:t>MEAMission.xml</a:t>
            </a:r>
            <a:br>
              <a:rPr lang="en-US" sz="3200" dirty="0" smtClean="0"/>
            </a:br>
            <a:r>
              <a:rPr lang="en-US" sz="3200" dirty="0" smtClean="0"/>
              <a:t>using AVCL xml</a:t>
            </a:r>
            <a:endParaRPr lang="en-US" sz="3200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4" cstate="print"/>
          <a:srcRect t="3799" b="6231"/>
          <a:stretch>
            <a:fillRect/>
          </a:stretch>
        </p:blipFill>
        <p:spPr bwMode="auto">
          <a:xfrm>
            <a:off x="5175292" y="1142999"/>
            <a:ext cx="4044908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838200"/>
          </a:xfrm>
        </p:spPr>
        <p:txBody>
          <a:bodyPr/>
          <a:lstStyle/>
          <a:p>
            <a:r>
              <a:rPr lang="en-US" dirty="0" smtClean="0"/>
              <a:t>AVCL mission goals support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08629"/>
              </p:ext>
            </p:extLst>
          </p:nvPr>
        </p:nvGraphicFramePr>
        <p:xfrm>
          <a:off x="-34837" y="921281"/>
          <a:ext cx="9296400" cy="5962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9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AVCL mission goals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Define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Definition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Attack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conduct a type of offensive action characterized by employment of firepower and maneuver to close with and destroy an enemy.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9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Decontaminate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provide purification making an area safe by absorbing, destroying, neutralizing, making harmless, or removing chemical, biological, or nuclear contamination.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Demolish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destroy structures, facilities, or material by any available means.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IlluminateArea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provide locale lighting by searchlight or pyrotechnics.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Jam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deliberately radiate, re-radiate or reflect electromagnetic energy with the object of impairing the use of electronic devices or systems.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6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MarkTarget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make visible (by the use of light, infrared, laser, smoke, etc.) of an object in order to allow its identification by another object.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0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MonitorTransmissions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conduct electronic warfare support operations with a view to searching, locating, recording and analyzing radiated electromagnetic energy.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Patrol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gather information or carry out a security mission.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Rendezvous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Achieve a meeting at a specified time and place.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Reposition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 change position from one location to another.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05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SampleEnvironment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partial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Collect environmental samples for testing for chemical compounds, biological creatures, or nuclear hazards.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Search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To look for lost or unlocated objects or persons.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51" marR="5855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48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5410200" cy="1143000"/>
          </a:xfrm>
        </p:spPr>
        <p:txBody>
          <a:bodyPr/>
          <a:lstStyle/>
          <a:p>
            <a:r>
              <a:rPr lang="en-US" dirty="0" smtClean="0"/>
              <a:t>AUV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r>
              <a:rPr lang="en-US" dirty="0" smtClean="0"/>
              <a:t>Autonomous Unmanned Vehicle Workbench supports underwater, surface and air vehicles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physics-based mission rehearsal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real-time task-level control of robot missions, and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replay of recorded results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Industry-friendly open-source license, Sourceforge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Basis:  RBM 3-level architecture, AVCL commands</a:t>
            </a:r>
          </a:p>
          <a:p>
            <a:r>
              <a:rPr lang="en-US" dirty="0" smtClean="0"/>
              <a:t>Used to rehearse strategic-level MEAMission.xml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https://savage.nps.edu/AuvWorkbench</a:t>
            </a:r>
            <a:r>
              <a:rPr lang="en-US" dirty="0" smtClean="0"/>
              <a:t>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5889171"/>
            <a:ext cx="9347736" cy="104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6248400" y="152400"/>
            <a:ext cx="2037806" cy="1066800"/>
          </a:xfrm>
          <a:prstGeom prst="rect">
            <a:avLst/>
          </a:prstGeom>
          <a:noFill/>
          <a:ln w="9525">
            <a:solidFill>
              <a:srgbClr val="FFCF2A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9pPr>
          </a:lstStyle>
          <a:p>
            <a:r>
              <a:rPr lang="en-US" sz="2000" kern="0" dirty="0" smtClean="0"/>
              <a:t>Example </a:t>
            </a:r>
          </a:p>
          <a:p>
            <a:r>
              <a:rPr lang="en-US" sz="2000" kern="0" dirty="0" smtClean="0"/>
              <a:t>open-source</a:t>
            </a:r>
          </a:p>
          <a:p>
            <a:r>
              <a:rPr lang="en-US" sz="2000" kern="0" dirty="0" smtClean="0"/>
              <a:t>implementation </a:t>
            </a:r>
            <a:endParaRPr lang="en-US" sz="20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76199" y="1523998"/>
            <a:ext cx="9388748" cy="5486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1143000"/>
          </a:xfrm>
        </p:spPr>
        <p:txBody>
          <a:bodyPr/>
          <a:lstStyle/>
          <a:p>
            <a:r>
              <a:rPr lang="en-US" dirty="0" smtClean="0"/>
              <a:t>4 example missions, UUV and USV</a:t>
            </a:r>
            <a:endParaRPr lang="en-US" dirty="0"/>
          </a:p>
        </p:txBody>
      </p:sp>
      <p:pic>
        <p:nvPicPr>
          <p:cNvPr id="2050" name="Picture 2" descr="C:\Users\brutzman\Desktop\AuvWorkbench4Miss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" y="1523999"/>
            <a:ext cx="9152207" cy="53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834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76199" y="6353144"/>
            <a:ext cx="9388748" cy="5810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26" name="Picture 2" descr="C:\Users\brutzman\Desktop\AuvwMeaAgendaMiss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t="6168" r="3788" b="28578"/>
          <a:stretch/>
        </p:blipFill>
        <p:spPr bwMode="auto">
          <a:xfrm>
            <a:off x="-76199" y="1500792"/>
            <a:ext cx="9388748" cy="51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6450"/>
            <a:ext cx="8816050" cy="816550"/>
          </a:xfrm>
        </p:spPr>
        <p:txBody>
          <a:bodyPr/>
          <a:lstStyle/>
          <a:p>
            <a:pPr algn="l"/>
            <a:r>
              <a:rPr lang="en-US" dirty="0" smtClean="0"/>
              <a:t>MeaMission.xml simulation preview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438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planning</a:t>
            </a:r>
          </a:p>
          <a:p>
            <a:pPr algn="r"/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produces waypoints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572" y="6153090"/>
            <a:ext cx="271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searches complete</a:t>
            </a: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4120" y="517652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06908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Recovery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96650" y="3565019"/>
            <a:ext cx="3048000" cy="1235581"/>
            <a:chOff x="5943600" y="3493899"/>
            <a:chExt cx="3048000" cy="123558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0"/>
            <a:stretch/>
          </p:blipFill>
          <p:spPr bwMode="auto">
            <a:xfrm>
              <a:off x="5943600" y="3493899"/>
              <a:ext cx="3048000" cy="1235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6019800" y="3520440"/>
              <a:ext cx="2045970" cy="10668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589788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Rendezvous not supported</a:t>
            </a: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1570" y="3155851"/>
            <a:ext cx="305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events logged</a:t>
            </a: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152400"/>
            <a:ext cx="9069507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0, launch</a:t>
            </a:r>
            <a:endParaRPr lang="en-US" dirty="0"/>
          </a:p>
        </p:txBody>
      </p:sp>
      <p:pic>
        <p:nvPicPr>
          <p:cNvPr id="3" name="Picture 2" descr="C:\auv\AuvWorkbench\MyAuvwProjects\DefaultProject\missionResults\MEAMissionTelemetry2012.12.26_13.05.08.297_PST\images\MeaMission0Laun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0200"/>
            <a:ext cx="9374307" cy="53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916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1, transit</a:t>
            </a:r>
            <a:endParaRPr lang="en-US" dirty="0"/>
          </a:p>
        </p:txBody>
      </p:sp>
      <p:pic>
        <p:nvPicPr>
          <p:cNvPr id="3075" name="Picture 3" descr="C:\auv\AuvWorkbench\MyAuvwProjects\DefaultProject\missionResults\MEAMissionTelemetry2012.12.26_13.05.08.297_PST\images\MeaMission1Trans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06" y="1606648"/>
            <a:ext cx="941465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0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0678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2, search</a:t>
            </a:r>
            <a:endParaRPr lang="en-US" dirty="0"/>
          </a:p>
        </p:txBody>
      </p:sp>
      <p:pic>
        <p:nvPicPr>
          <p:cNvPr id="4098" name="Picture 2" descr="C:\auv\AuvWorkbench\MyAuvwProjects\DefaultProject\missionResults\MEAMissionTelemetry2012.12.26_13.05.08.297_PST\images\MeaMission2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6443"/>
            <a:ext cx="9372600" cy="53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453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3, transit</a:t>
            </a:r>
            <a:endParaRPr lang="en-US" dirty="0"/>
          </a:p>
        </p:txBody>
      </p:sp>
      <p:pic>
        <p:nvPicPr>
          <p:cNvPr id="5122" name="Picture 2" descr="C:\auv\AuvWorkbench\MyAuvwProjects\DefaultProject\missionResults\MEAMissionTelemetry2012.12.26_13.05.08.297_PST\images\MeaMission3Trans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7811"/>
            <a:ext cx="9372600" cy="53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Motivation:  human-</a:t>
            </a:r>
            <a:r>
              <a:rPr lang="en-US" dirty="0" err="1" smtClean="0"/>
              <a:t>taskable</a:t>
            </a:r>
            <a:r>
              <a:rPr lang="en-US" dirty="0" smtClean="0"/>
              <a:t> maritime robots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905000"/>
            <a:ext cx="8077200" cy="4648200"/>
          </a:xfrm>
        </p:spPr>
        <p:txBody>
          <a:bodyPr/>
          <a:lstStyle/>
          <a:p>
            <a:r>
              <a:rPr lang="en-US" dirty="0" smtClean="0"/>
              <a:t>We look to near-term future when UMVs can offload force projection, reduce danger to fleet</a:t>
            </a:r>
          </a:p>
          <a:p>
            <a:r>
              <a:rPr lang="en-US" dirty="0" smtClean="0"/>
              <a:t>Variety of emerging robot solutions must remain compatible with human concepts and tasking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Necessary for mission planning and justification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Otherwise the robots are simply not autonomous</a:t>
            </a:r>
          </a:p>
          <a:p>
            <a:r>
              <a:rPr lang="en-US" dirty="0" smtClean="0"/>
              <a:t>Extensive/exhaustive prelaunch testing is critical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For mission confidence and in-water reliability</a:t>
            </a:r>
          </a:p>
          <a:p>
            <a:r>
              <a:rPr lang="en-US" dirty="0" smtClean="0"/>
              <a:t>This work is building an extendable architecture…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… for continued efforts bridging human, robot logic</a:t>
            </a:r>
          </a:p>
          <a:p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0678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4, sample</a:t>
            </a:r>
            <a:endParaRPr lang="en-US" dirty="0"/>
          </a:p>
        </p:txBody>
      </p:sp>
      <p:pic>
        <p:nvPicPr>
          <p:cNvPr id="6146" name="Picture 2" descr="C:\auv\AuvWorkbench\MyAuvwProjects\DefaultProject\missionResults\MEAMissionTelemetry2012.12.26_13.05.08.297_PST\images\MeaMission4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8506"/>
            <a:ext cx="9372600" cy="5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042608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5, transit</a:t>
            </a:r>
            <a:endParaRPr lang="en-US" dirty="0"/>
          </a:p>
        </p:txBody>
      </p:sp>
      <p:pic>
        <p:nvPicPr>
          <p:cNvPr id="7170" name="Picture 2" descr="C:\auv\AuvWorkbench\MyAuvwProjects\DefaultProject\missionResults\MEAMissionTelemetry2012.12.26_13.05.08.297_PST\images\MeaMission5Trans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6064"/>
            <a:ext cx="9347408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6, search</a:t>
            </a:r>
            <a:endParaRPr lang="en-US" dirty="0"/>
          </a:p>
        </p:txBody>
      </p:sp>
      <p:pic>
        <p:nvPicPr>
          <p:cNvPr id="8194" name="Picture 2" descr="C:\auv\AuvWorkbench\MyAuvwProjects\DefaultProject\missionResults\MEAMissionTelemetry2012.12.26_13.05.08.297_PST\images\MeaMission6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783" y="1606444"/>
            <a:ext cx="9372599" cy="5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7, </a:t>
            </a:r>
            <a:r>
              <a:rPr lang="en-US" dirty="0" err="1" smtClean="0"/>
              <a:t>rdvu</a:t>
            </a:r>
            <a:r>
              <a:rPr lang="en-US" dirty="0" smtClean="0"/>
              <a:t> fail</a:t>
            </a:r>
            <a:endParaRPr lang="en-US" dirty="0"/>
          </a:p>
        </p:txBody>
      </p:sp>
      <p:pic>
        <p:nvPicPr>
          <p:cNvPr id="9218" name="Picture 2" descr="C:\auv\AuvWorkbench\MyAuvwProjects\DefaultProject\missionResults\MEAMissionTelemetry2012.12.26_13.05.08.297_PST\images\MeaMission7RendevousGoalFai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11887"/>
            <a:ext cx="9372600" cy="5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8, transit</a:t>
            </a:r>
            <a:endParaRPr lang="en-US" dirty="0"/>
          </a:p>
        </p:txBody>
      </p:sp>
      <p:pic>
        <p:nvPicPr>
          <p:cNvPr id="10242" name="Picture 2" descr="C:\auv\AuvWorkbench\MyAuvwProjects\DefaultProject\missionResults\MEAMissionTelemetry2012.12.26_13.05.08.297_PST\images\MeaMission8Trans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12793"/>
            <a:ext cx="9372600" cy="53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9, recovery</a:t>
            </a:r>
            <a:endParaRPr lang="en-US" dirty="0"/>
          </a:p>
        </p:txBody>
      </p:sp>
      <p:pic>
        <p:nvPicPr>
          <p:cNvPr id="11266" name="Picture 2" descr="C:\auv\AuvWorkbench\MyAuvwProjects\DefaultProject\missionResults\MEAMissionTelemetry2012.12.26_13.05.08.297_PST\images\MeaMission9MissionComple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10752"/>
            <a:ext cx="9374973" cy="53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76199" y="6353144"/>
            <a:ext cx="9372599" cy="5810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9067800" cy="1143000"/>
          </a:xfrm>
        </p:spPr>
        <p:txBody>
          <a:bodyPr/>
          <a:lstStyle/>
          <a:p>
            <a:pPr algn="l"/>
            <a:r>
              <a:rPr lang="en-US" dirty="0"/>
              <a:t>MeaMission.xml </a:t>
            </a:r>
            <a:r>
              <a:rPr lang="en-US" dirty="0" smtClean="0"/>
              <a:t>simulation 10, </a:t>
            </a:r>
            <a:r>
              <a:rPr lang="en-US" sz="3600" dirty="0" smtClean="0"/>
              <a:t>complete</a:t>
            </a:r>
            <a:endParaRPr lang="en-US" dirty="0"/>
          </a:p>
        </p:txBody>
      </p:sp>
      <p:pic>
        <p:nvPicPr>
          <p:cNvPr id="12290" name="Picture 2" descr="C:\auv\AuvWorkbench\MyAuvwProjects\DefaultProject\missionResults\MEAMissionTelemetry2012.12.26_13.05.08.297_PST\images\MeaMission10CompletionClos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1560945"/>
            <a:ext cx="9372599" cy="491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4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definition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r>
              <a:rPr lang="en-US" dirty="0" smtClean="0"/>
              <a:t>MEA formalism assumes human generation of mission orders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Example expressed using </a:t>
            </a:r>
            <a:r>
              <a:rPr lang="en-US" dirty="0"/>
              <a:t>AVCL 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Can also be expressed in other languages such </a:t>
            </a:r>
            <a:r>
              <a:rPr lang="en-US" dirty="0"/>
              <a:t>as Java, </a:t>
            </a:r>
            <a:r>
              <a:rPr lang="en-US" dirty="0" smtClean="0"/>
              <a:t>Prolog, </a:t>
            </a:r>
            <a:r>
              <a:rPr lang="en-US" dirty="0"/>
              <a:t>CLIPS </a:t>
            </a:r>
            <a:r>
              <a:rPr lang="en-US" dirty="0" smtClean="0"/>
              <a:t>rule sets, C++, etc.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As shown in multiple RBM theses, dissertations</a:t>
            </a:r>
          </a:p>
          <a:p>
            <a:r>
              <a:rPr lang="en-US" dirty="0" smtClean="0">
                <a:solidFill>
                  <a:srgbClr val="FFCC00"/>
                </a:solidFill>
              </a:rPr>
              <a:t>Key insight #3. </a:t>
            </a:r>
            <a:r>
              <a:rPr lang="en-US" dirty="0" smtClean="0"/>
              <a:t>Naval forces can only command mission orders that are: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Understandable by (legally culpable) humans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Reliably and safely executable by robots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68125" y="4648200"/>
            <a:ext cx="7924800" cy="1905000"/>
          </a:xfrm>
          <a:prstGeom prst="rect">
            <a:avLst/>
          </a:prstGeom>
          <a:noFill/>
          <a:ln w="1270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295400"/>
            <a:ext cx="8382000" cy="4267200"/>
          </a:xfrm>
        </p:spPr>
        <p:txBody>
          <a:bodyPr/>
          <a:lstStyle/>
          <a:p>
            <a:r>
              <a:rPr lang="en-US" sz="4400" dirty="0" smtClean="0"/>
              <a:t>Humans + system validation</a:t>
            </a:r>
            <a:br>
              <a:rPr lang="en-US" sz="4400" dirty="0" smtClean="0"/>
            </a:br>
            <a:r>
              <a:rPr lang="en-US" sz="4400" dirty="0"/>
              <a:t>that orders </a:t>
            </a:r>
            <a:r>
              <a:rPr lang="en-US" sz="4400" dirty="0" smtClean="0"/>
              <a:t>are well-defined</a:t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u="sng" dirty="0" smtClean="0"/>
              <a:t>together with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ethically sound constraints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1173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r>
              <a:rPr lang="en-US" dirty="0" smtClean="0"/>
              <a:t>Mission Execution Ontology (MEO)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229600" cy="4800600"/>
          </a:xfrm>
        </p:spPr>
        <p:txBody>
          <a:bodyPr/>
          <a:lstStyle/>
          <a:p>
            <a:r>
              <a:rPr lang="en-US" dirty="0" smtClean="0"/>
              <a:t>Semantic Web supports well-defined expression   of logical rules and relationships</a:t>
            </a:r>
          </a:p>
          <a:p>
            <a:r>
              <a:rPr lang="en-US" dirty="0" smtClean="0"/>
              <a:t>Mission goals, capabilities, tasks and ethical requirements can be defined formally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With tractable computation by reasoning engines</a:t>
            </a:r>
          </a:p>
          <a:p>
            <a:r>
              <a:rPr lang="en-US" dirty="0" smtClean="0"/>
              <a:t>MEO applies Web Ontology Language (OWL), Resource Description Framework (RDF) lets mission correctness be validated logically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Open standards, World Wide Web Consortium (W3C)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Multiple proven implementations available</a:t>
            </a:r>
          </a:p>
        </p:txBody>
      </p:sp>
    </p:spTree>
    <p:extLst>
      <p:ext uri="{BB962C8B-B14F-4D97-AF65-F5344CB8AC3E}">
        <p14:creationId xmlns:p14="http://schemas.microsoft.com/office/powerpoint/2010/main" val="1252644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Practical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382000" cy="5105400"/>
          </a:xfrm>
        </p:spPr>
        <p:txBody>
          <a:bodyPr/>
          <a:lstStyle/>
          <a:p>
            <a:r>
              <a:rPr lang="en-US" dirty="0" smtClean="0"/>
              <a:t>Define missions that integrate ethical constraints without relying on artificial intelligence (AI) or obscure abstractions for appropriate behavior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embedded </a:t>
            </a:r>
            <a:r>
              <a:rPr lang="en-US" dirty="0" smtClean="0"/>
              <a:t>homunculus or abstract ethicist engine</a:t>
            </a:r>
          </a:p>
          <a:p>
            <a:r>
              <a:rPr lang="en-US" dirty="0" smtClean="0"/>
              <a:t>Design robot missions in way that can be adapted to a variety of disparate robot paradigms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Generally adaptable to tasking of diverse systems</a:t>
            </a:r>
          </a:p>
          <a:p>
            <a:r>
              <a:rPr lang="en-US" dirty="0" smtClean="0"/>
              <a:t>Build on patterns that work well for human groups cooperating on difficult, dangerous tasks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Human accountability remains central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Otherwise still need human at end of remote tether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1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 and accountability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01000" cy="4419600"/>
          </a:xfrm>
        </p:spPr>
        <p:txBody>
          <a:bodyPr/>
          <a:lstStyle/>
          <a:p>
            <a:r>
              <a:rPr lang="en-US" dirty="0" smtClean="0"/>
              <a:t>Culpability, liability are problematic for AI agents</a:t>
            </a:r>
          </a:p>
          <a:p>
            <a:endParaRPr lang="en-US" dirty="0"/>
          </a:p>
          <a:p>
            <a:r>
              <a:rPr lang="en-US" dirty="0" smtClean="0"/>
              <a:t>Command responsibility must be accompanied by Authority and Accountability</a:t>
            </a:r>
          </a:p>
          <a:p>
            <a:endParaRPr lang="en-US" dirty="0"/>
          </a:p>
          <a:p>
            <a:r>
              <a:rPr lang="en-US" dirty="0" smtClean="0"/>
              <a:t>In this approach, humans </a:t>
            </a:r>
            <a:r>
              <a:rPr lang="en-US" dirty="0"/>
              <a:t>remain responsible for correct mission tasking and approval </a:t>
            </a:r>
            <a:r>
              <a:rPr lang="en-US" dirty="0" smtClean="0"/>
              <a:t>of ethical constraints – </a:t>
            </a:r>
            <a:r>
              <a:rPr lang="en-US" dirty="0"/>
              <a:t>preserving necessary </a:t>
            </a:r>
            <a:r>
              <a:rPr lang="en-US" dirty="0" smtClean="0"/>
              <a:t>oversight for </a:t>
            </a:r>
            <a:r>
              <a:rPr lang="en-US" dirty="0"/>
              <a:t>release of </a:t>
            </a:r>
            <a:r>
              <a:rPr lang="en-US" dirty="0" smtClean="0"/>
              <a:t>potentially lethal force.</a:t>
            </a:r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urved Connector 9"/>
          <p:cNvCxnSpPr>
            <a:stCxn id="6" idx="7"/>
            <a:endCxn id="113" idx="0"/>
          </p:cNvCxnSpPr>
          <p:nvPr/>
        </p:nvCxnSpPr>
        <p:spPr>
          <a:xfrm rot="16200000" flipH="1">
            <a:off x="5559683" y="1371958"/>
            <a:ext cx="2120526" cy="2285658"/>
          </a:xfrm>
          <a:prstGeom prst="curvedConnector3">
            <a:avLst>
              <a:gd name="adj1" fmla="val -1499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5"/>
            <a:endCxn id="107" idx="0"/>
          </p:cNvCxnSpPr>
          <p:nvPr/>
        </p:nvCxnSpPr>
        <p:spPr>
          <a:xfrm rot="5400000">
            <a:off x="4332224" y="2430153"/>
            <a:ext cx="1689471" cy="600317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3"/>
            <a:endCxn id="107" idx="0"/>
          </p:cNvCxnSpPr>
          <p:nvPr/>
        </p:nvCxnSpPr>
        <p:spPr>
          <a:xfrm rot="16200000" flipH="1">
            <a:off x="3739526" y="2437772"/>
            <a:ext cx="1689471" cy="585077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1"/>
            <a:endCxn id="102" idx="0"/>
          </p:cNvCxnSpPr>
          <p:nvPr/>
        </p:nvCxnSpPr>
        <p:spPr>
          <a:xfrm rot="16200000" flipH="1" flipV="1">
            <a:off x="2152399" y="1435725"/>
            <a:ext cx="2120526" cy="2158123"/>
          </a:xfrm>
          <a:prstGeom prst="curvedConnector3">
            <a:avLst>
              <a:gd name="adj1" fmla="val -1499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2" idx="7"/>
            <a:endCxn id="6" idx="2"/>
          </p:cNvCxnSpPr>
          <p:nvPr/>
        </p:nvCxnSpPr>
        <p:spPr>
          <a:xfrm rot="5400000" flipH="1" flipV="1">
            <a:off x="2389121" y="2007226"/>
            <a:ext cx="1994274" cy="1319923"/>
          </a:xfrm>
          <a:prstGeom prst="curvedConnector2">
            <a:avLst/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02" idx="6"/>
            <a:endCxn id="107" idx="2"/>
          </p:cNvCxnSpPr>
          <p:nvPr/>
        </p:nvCxnSpPr>
        <p:spPr>
          <a:xfrm flipV="1">
            <a:off x="2971800" y="3879847"/>
            <a:ext cx="1066800" cy="3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3" idx="2"/>
            <a:endCxn id="107" idx="6"/>
          </p:cNvCxnSpPr>
          <p:nvPr/>
        </p:nvCxnSpPr>
        <p:spPr>
          <a:xfrm rot="10800000">
            <a:off x="5715001" y="3879848"/>
            <a:ext cx="1209575" cy="3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3" idx="1"/>
            <a:endCxn id="6" idx="6"/>
          </p:cNvCxnSpPr>
          <p:nvPr/>
        </p:nvCxnSpPr>
        <p:spPr>
          <a:xfrm rot="16200000" flipV="1">
            <a:off x="5449212" y="1943458"/>
            <a:ext cx="1994274" cy="1447458"/>
          </a:xfrm>
          <a:prstGeom prst="curvedConnector2">
            <a:avLst/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5400000">
            <a:off x="4000500" y="5060950"/>
            <a:ext cx="17526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3" idx="4"/>
          </p:cNvCxnSpPr>
          <p:nvPr/>
        </p:nvCxnSpPr>
        <p:spPr>
          <a:xfrm rot="5400000">
            <a:off x="6885673" y="5060148"/>
            <a:ext cx="1752600" cy="1605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22" idx="2"/>
            <a:endCxn id="120" idx="6"/>
          </p:cNvCxnSpPr>
          <p:nvPr/>
        </p:nvCxnSpPr>
        <p:spPr>
          <a:xfrm rot="10800000">
            <a:off x="5867400" y="6242050"/>
            <a:ext cx="1057176" cy="6350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113" idx="3"/>
            <a:endCxn id="102" idx="5"/>
          </p:cNvCxnSpPr>
          <p:nvPr/>
        </p:nvCxnSpPr>
        <p:spPr>
          <a:xfrm rot="5400000">
            <a:off x="4948188" y="1873486"/>
            <a:ext cx="12700" cy="4443781"/>
          </a:xfrm>
          <a:prstGeom prst="curvedConnector3">
            <a:avLst>
              <a:gd name="adj1" fmla="val 6216622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46220" y="1365250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Mission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38800" y="3563019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has_capability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295400" y="3575050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Constraint</a:t>
            </a:r>
            <a:endParaRPr lang="en-US" sz="1700" dirty="0">
              <a:solidFill>
                <a:srgbClr val="C000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038600" y="3575047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Goal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924575" y="3575050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3886200" y="5937250"/>
            <a:ext cx="19812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Goal_ Requirement</a:t>
            </a:r>
            <a:endParaRPr lang="en-US" sz="1700" dirty="0">
              <a:solidFill>
                <a:srgbClr val="C00000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924576" y="5943600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Vehicle_ Feature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29200" y="4800600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c</a:t>
            </a:r>
            <a:r>
              <a:rPr lang="en-US" sz="1500" dirty="0" smtClean="0">
                <a:solidFill>
                  <a:srgbClr val="0000CC"/>
                </a:solidFill>
              </a:rPr>
              <a:t>an_identify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 rot="4228040">
            <a:off x="3544126" y="2241094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starts_with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 rot="18347905">
            <a:off x="4483191" y="2304320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includes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 rot="5400000">
            <a:off x="4325081" y="5297316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requires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22620" y="5924416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can_fulfill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743200" y="3556239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a</a:t>
            </a:r>
            <a:r>
              <a:rPr lang="en-US" sz="1500" dirty="0" smtClean="0">
                <a:solidFill>
                  <a:srgbClr val="0000CC"/>
                </a:solidFill>
              </a:rPr>
              <a:t>pplies_to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rot="18715399">
            <a:off x="2423692" y="1848702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a</a:t>
            </a:r>
            <a:r>
              <a:rPr lang="en-US" sz="1500" dirty="0" smtClean="0">
                <a:solidFill>
                  <a:srgbClr val="0000CC"/>
                </a:solidFill>
              </a:rPr>
              <a:t>pplies_to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 rot="17813423">
            <a:off x="1461635" y="1734005"/>
            <a:ext cx="17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has_constraint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 rot="2805280">
            <a:off x="5952295" y="1884135"/>
            <a:ext cx="1477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c</a:t>
            </a:r>
            <a:r>
              <a:rPr lang="en-US" sz="1500" dirty="0" smtClean="0">
                <a:solidFill>
                  <a:srgbClr val="0000CC"/>
                </a:solidFill>
              </a:rPr>
              <a:t>an_perform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 rot="5400000">
            <a:off x="7220681" y="4899367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0000CC"/>
                </a:solidFill>
              </a:rPr>
              <a:t>has_feature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 rot="3809889">
            <a:off x="6840423" y="1811379"/>
            <a:ext cx="15233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p</a:t>
            </a:r>
            <a:r>
              <a:rPr lang="en-US" sz="1500" dirty="0" smtClean="0">
                <a:solidFill>
                  <a:srgbClr val="0000CC"/>
                </a:solidFill>
              </a:rPr>
              <a:t>erformable_by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136" name="Title 135"/>
          <p:cNvSpPr>
            <a:spLocks noGrp="1"/>
          </p:cNvSpPr>
          <p:nvPr>
            <p:ph type="title"/>
          </p:nvPr>
        </p:nvSpPr>
        <p:spPr>
          <a:xfrm>
            <a:off x="381000" y="8279"/>
            <a:ext cx="85344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</a:rPr>
              <a:t>Unmanned Vehicle Ethics Ontology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71216" y="990600"/>
            <a:ext cx="126018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Concepts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71215" y="1295400"/>
            <a:ext cx="1260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Roles</a:t>
            </a:r>
            <a:endParaRPr lang="en-US" dirty="0">
              <a:solidFill>
                <a:srgbClr val="0000CC"/>
              </a:solidFill>
            </a:endParaRPr>
          </a:p>
        </p:txBody>
      </p:sp>
      <p:cxnSp>
        <p:nvCxnSpPr>
          <p:cNvPr id="36" name="Curved Connector 35"/>
          <p:cNvCxnSpPr>
            <a:stCxn id="107" idx="3"/>
            <a:endCxn id="107" idx="5"/>
          </p:cNvCxnSpPr>
          <p:nvPr/>
        </p:nvCxnSpPr>
        <p:spPr>
          <a:xfrm rot="16200000" flipH="1">
            <a:off x="4876800" y="3502676"/>
            <a:ext cx="12700" cy="1185394"/>
          </a:xfrm>
          <a:prstGeom prst="curvedConnector3">
            <a:avLst>
              <a:gd name="adj1" fmla="val 3412417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76800" y="4343400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follows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828800" y="5105400"/>
            <a:ext cx="16764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End_ Condition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44" name="Curved Connector 43"/>
          <p:cNvCxnSpPr>
            <a:stCxn id="107" idx="3"/>
            <a:endCxn id="43" idx="0"/>
          </p:cNvCxnSpPr>
          <p:nvPr/>
        </p:nvCxnSpPr>
        <p:spPr>
          <a:xfrm rot="5400000">
            <a:off x="2970539" y="3791835"/>
            <a:ext cx="1010027" cy="1617103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916797" y="4172635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end_state</a:t>
            </a:r>
            <a:endParaRPr lang="en-US" sz="1500" dirty="0">
              <a:solidFill>
                <a:srgbClr val="0000CC"/>
              </a:solidFill>
            </a:endParaRPr>
          </a:p>
        </p:txBody>
      </p:sp>
      <p:cxnSp>
        <p:nvCxnSpPr>
          <p:cNvPr id="60" name="Curved Connector 59"/>
          <p:cNvCxnSpPr>
            <a:stCxn id="107" idx="7"/>
            <a:endCxn id="107" idx="1"/>
          </p:cNvCxnSpPr>
          <p:nvPr/>
        </p:nvCxnSpPr>
        <p:spPr>
          <a:xfrm rot="16200000" flipV="1">
            <a:off x="4876800" y="3071624"/>
            <a:ext cx="12700" cy="1185394"/>
          </a:xfrm>
          <a:prstGeom prst="curvedConnector3">
            <a:avLst>
              <a:gd name="adj1" fmla="val 3412417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443847" y="3090225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CC"/>
                </a:solidFill>
              </a:rPr>
              <a:t>i</a:t>
            </a:r>
            <a:r>
              <a:rPr lang="en-US" sz="1500" dirty="0" smtClean="0">
                <a:solidFill>
                  <a:srgbClr val="0000CC"/>
                </a:solidFill>
              </a:rPr>
              <a:t>s_next</a:t>
            </a:r>
            <a:endParaRPr lang="en-US" sz="1500" dirty="0">
              <a:solidFill>
                <a:srgbClr val="0000CC"/>
              </a:solidFill>
            </a:endParaRPr>
          </a:p>
        </p:txBody>
      </p:sp>
      <p:cxnSp>
        <p:nvCxnSpPr>
          <p:cNvPr id="53" name="Curved Connector 52"/>
          <p:cNvCxnSpPr>
            <a:endCxn id="120" idx="7"/>
          </p:cNvCxnSpPr>
          <p:nvPr/>
        </p:nvCxnSpPr>
        <p:spPr>
          <a:xfrm rot="5400000">
            <a:off x="5557386" y="4192509"/>
            <a:ext cx="1853889" cy="1814140"/>
          </a:xfrm>
          <a:prstGeom prst="curvedConnector3">
            <a:avLst>
              <a:gd name="adj1" fmla="val 50000"/>
            </a:avLst>
          </a:prstGeom>
          <a:ln w="25400">
            <a:solidFill>
              <a:srgbClr val="0000CC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22620" y="5391835"/>
            <a:ext cx="1897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CC"/>
                </a:solidFill>
              </a:rPr>
              <a:t>meets_requirement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1000" y="1670049"/>
            <a:ext cx="1421121" cy="461665"/>
          </a:xfrm>
          <a:prstGeom prst="rect">
            <a:avLst/>
          </a:prstGeom>
          <a:noFill/>
          <a:ln>
            <a:solidFill>
              <a:srgbClr val="0000CC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00CC"/>
                </a:solidFill>
              </a:rPr>
              <a:t>Dashes indicate roles or concepts defined in terms of other roles or concepts</a:t>
            </a:r>
            <a:endParaRPr lang="en-US" sz="800" dirty="0">
              <a:solidFill>
                <a:srgbClr val="0000CC"/>
              </a:solidFill>
            </a:endParaRPr>
          </a:p>
        </p:txBody>
      </p:sp>
      <p:cxnSp>
        <p:nvCxnSpPr>
          <p:cNvPr id="46" name="Curved Connector 45"/>
          <p:cNvCxnSpPr>
            <a:stCxn id="122" idx="3"/>
            <a:endCxn id="102" idx="2"/>
          </p:cNvCxnSpPr>
          <p:nvPr/>
        </p:nvCxnSpPr>
        <p:spPr>
          <a:xfrm rot="5400000" flipH="1">
            <a:off x="2940702" y="2234549"/>
            <a:ext cx="2584076" cy="5874679"/>
          </a:xfrm>
          <a:prstGeom prst="curvedConnector4">
            <a:avLst>
              <a:gd name="adj1" fmla="val -12301"/>
              <a:gd name="adj2" fmla="val 103891"/>
            </a:avLst>
          </a:prstGeom>
          <a:ln w="25400">
            <a:solidFill>
              <a:srgbClr val="0000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433496">
            <a:off x="1528322" y="6066248"/>
            <a:ext cx="1426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0000CC"/>
                </a:solidFill>
              </a:rPr>
              <a:t>can_test</a:t>
            </a:r>
            <a:endParaRPr lang="en-US" sz="1500" dirty="0">
              <a:solidFill>
                <a:srgbClr val="00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209800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 October </a:t>
            </a:r>
            <a:r>
              <a:rPr lang="en-US" sz="1100" dirty="0" smtClean="0"/>
              <a:t>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45095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Example Mission Validation using Protégé Tool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705"/>
            <a:ext cx="9144000" cy="49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9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eview of take-away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37" y="1828800"/>
            <a:ext cx="8329746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Humans in military units </a:t>
            </a:r>
            <a:r>
              <a:rPr lang="en-US" dirty="0" smtClean="0">
                <a:solidFill>
                  <a:schemeClr val="bg1"/>
                </a:solidFill>
              </a:rPr>
              <a:t>effectively deal </a:t>
            </a:r>
            <a:r>
              <a:rPr lang="en-US" dirty="0">
                <a:solidFill>
                  <a:schemeClr val="bg1"/>
                </a:solidFill>
              </a:rPr>
              <a:t>with moral challenges without ethical </a:t>
            </a:r>
            <a:r>
              <a:rPr lang="en-US" dirty="0" smtClean="0">
                <a:solidFill>
                  <a:schemeClr val="bg1"/>
                </a:solidFill>
              </a:rPr>
              <a:t>quandaries.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Ethical </a:t>
            </a:r>
            <a:r>
              <a:rPr lang="en-US" dirty="0"/>
              <a:t>behaviors don’t define </a:t>
            </a:r>
            <a:r>
              <a:rPr lang="en-US" dirty="0" smtClean="0"/>
              <a:t>mission plans; e</a:t>
            </a:r>
            <a:r>
              <a:rPr lang="en-US" dirty="0" smtClean="0">
                <a:solidFill>
                  <a:schemeClr val="bg1"/>
                </a:solidFill>
              </a:rPr>
              <a:t>thical </a:t>
            </a:r>
            <a:r>
              <a:rPr lang="en-US" dirty="0">
                <a:solidFill>
                  <a:schemeClr val="bg1"/>
                </a:solidFill>
              </a:rPr>
              <a:t>constraints inform </a:t>
            </a:r>
            <a:r>
              <a:rPr lang="en-US" dirty="0" smtClean="0">
                <a:solidFill>
                  <a:schemeClr val="bg1"/>
                </a:solidFill>
              </a:rPr>
              <a:t>mission plans.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Naval personnel can only issue orders that are:</a:t>
            </a:r>
          </a:p>
          <a:p>
            <a:pPr lvl="1"/>
            <a:r>
              <a:rPr lang="en-US" dirty="0"/>
              <a:t>Understandable by (legally culpable) humans, and </a:t>
            </a:r>
          </a:p>
          <a:p>
            <a:pPr lvl="1"/>
            <a:r>
              <a:rPr lang="en-US" dirty="0"/>
              <a:t>Reliably and safely executable by robots</a:t>
            </a:r>
            <a:r>
              <a:rPr lang="en-US" dirty="0" smtClean="0"/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Robot mission tasking can be carefully reviewed and approved by humans, with formal validation of correctness and ethical completeness.</a:t>
            </a:r>
          </a:p>
        </p:txBody>
      </p:sp>
    </p:spTree>
    <p:extLst>
      <p:ext uri="{BB962C8B-B14F-4D97-AF65-F5344CB8AC3E}">
        <p14:creationId xmlns:p14="http://schemas.microsoft.com/office/powerpoint/2010/main" val="4282139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839200" cy="1143000"/>
          </a:xfrm>
        </p:spPr>
        <p:txBody>
          <a:bodyPr/>
          <a:lstStyle/>
          <a:p>
            <a:r>
              <a:rPr lang="en-US" sz="3800" dirty="0" smtClean="0"/>
              <a:t>Influential student theses now possible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8077200" cy="4114800"/>
          </a:xfrm>
        </p:spPr>
        <p:txBody>
          <a:bodyPr/>
          <a:lstStyle/>
          <a:p>
            <a:r>
              <a:rPr lang="en-US" dirty="0"/>
              <a:t>Define, explore core missions for today’s Navy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scenario simulations </a:t>
            </a:r>
            <a:r>
              <a:rPr lang="en-US" dirty="0"/>
              <a:t>to test ethical challenges related to autonomous robot lethality</a:t>
            </a:r>
          </a:p>
          <a:p>
            <a:endParaRPr lang="en-US" dirty="0" smtClean="0"/>
          </a:p>
          <a:p>
            <a:r>
              <a:rPr lang="en-US" dirty="0" smtClean="0"/>
              <a:t>Apply ethical tasking to many unmanned systems, support military human-robot team concepts</a:t>
            </a:r>
          </a:p>
        </p:txBody>
      </p:sp>
    </p:spTree>
    <p:extLst>
      <p:ext uri="{BB962C8B-B14F-4D97-AF65-F5344CB8AC3E}">
        <p14:creationId xmlns:p14="http://schemas.microsoft.com/office/powerpoint/2010/main" val="495117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3913" y="2116138"/>
            <a:ext cx="7272337" cy="3979862"/>
          </a:xfrm>
        </p:spPr>
        <p:txBody>
          <a:bodyPr/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b="1" dirty="0"/>
              <a:t>Don </a:t>
            </a:r>
            <a:r>
              <a:rPr lang="en-US" b="1" dirty="0" smtClean="0"/>
              <a:t>Brutzman, Ph.D.</a:t>
            </a:r>
            <a:endParaRPr lang="en-US" b="1" dirty="0"/>
          </a:p>
          <a:p>
            <a:pPr marL="0" indent="0" algn="ctr">
              <a:lnSpc>
                <a:spcPct val="10000"/>
              </a:lnSpc>
            </a:pPr>
            <a:endParaRPr lang="en-US" b="1" dirty="0"/>
          </a:p>
          <a:p>
            <a:pPr marL="0" indent="0" algn="ctr">
              <a:lnSpc>
                <a:spcPct val="10000"/>
              </a:lnSpc>
            </a:pPr>
            <a:endParaRPr lang="en-US" dirty="0" smtClean="0"/>
          </a:p>
          <a:p>
            <a:pPr marL="0" indent="0" algn="ctr">
              <a:lnSpc>
                <a:spcPct val="10000"/>
              </a:lnSpc>
            </a:pPr>
            <a:r>
              <a:rPr lang="en-US" sz="2400" i="1" dirty="0" smtClean="0">
                <a:hlinkClick r:id="rId3"/>
              </a:rPr>
              <a:t>brutzman@nps.navy.mil</a:t>
            </a:r>
            <a:r>
              <a:rPr lang="en-US" sz="2400" i="1" dirty="0" smtClean="0"/>
              <a:t> </a:t>
            </a:r>
            <a:endParaRPr lang="en-US" sz="2400" dirty="0" smtClean="0"/>
          </a:p>
          <a:p>
            <a:pPr marL="0" indent="0" algn="ctr">
              <a:lnSpc>
                <a:spcPct val="80000"/>
              </a:lnSpc>
            </a:pPr>
            <a:r>
              <a:rPr lang="en-US" sz="2400" i="1" dirty="0" smtClean="0">
                <a:hlinkClick r:id="rId4"/>
              </a:rPr>
              <a:t>brutzman@nps.navy.smil.mil</a:t>
            </a:r>
            <a:r>
              <a:rPr lang="en-US" sz="2400" i="1" dirty="0" smtClean="0"/>
              <a:t> 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i="1" dirty="0" smtClean="0">
                <a:hlinkClick r:id="rId5"/>
              </a:rPr>
              <a:t>http://faculty.nps.edu/brutzman</a:t>
            </a:r>
            <a:r>
              <a:rPr lang="en-US" sz="2400" i="1" dirty="0" smtClean="0"/>
              <a:t> </a:t>
            </a:r>
            <a:endParaRPr lang="en-US" i="1" dirty="0"/>
          </a:p>
          <a:p>
            <a:pPr marL="0" indent="0" algn="ctr">
              <a:lnSpc>
                <a:spcPct val="4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Code USW/Br, Naval Postgraduate School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1.831.656.2149 </a:t>
            </a:r>
            <a:r>
              <a:rPr lang="en-US" sz="2400" dirty="0" smtClean="0"/>
              <a:t>work</a:t>
            </a:r>
            <a:endParaRPr lang="en-US" sz="2400" dirty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1.831.402.4809   cell</a:t>
            </a:r>
            <a:r>
              <a:rPr lang="en-US" dirty="0" smtClean="0">
                <a:hlinkClick r:id="" action="ppaction://noaction"/>
              </a:rPr>
              <a:t>    </a:t>
            </a:r>
            <a:endParaRPr lang="en-US" dirty="0">
              <a:hlinkClick r:id="" action="ppaction://noaction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3913" y="2116138"/>
            <a:ext cx="7272337" cy="3979862"/>
          </a:xfrm>
        </p:spPr>
        <p:txBody>
          <a:bodyPr/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b="1" dirty="0" smtClean="0"/>
              <a:t>Duane Davis, Ph.D.</a:t>
            </a:r>
            <a:endParaRPr lang="en-US" b="1" dirty="0"/>
          </a:p>
          <a:p>
            <a:pPr marL="0" indent="0" algn="ctr">
              <a:lnSpc>
                <a:spcPct val="10000"/>
              </a:lnSpc>
            </a:pPr>
            <a:endParaRPr lang="en-US" b="1" dirty="0" smtClean="0"/>
          </a:p>
          <a:p>
            <a:pPr marL="0" indent="0" algn="ctr">
              <a:lnSpc>
                <a:spcPct val="10000"/>
              </a:lnSpc>
            </a:pPr>
            <a:endParaRPr lang="en-US" b="1" dirty="0"/>
          </a:p>
          <a:p>
            <a:pPr marL="0" indent="0" algn="ctr">
              <a:lnSpc>
                <a:spcPct val="80000"/>
              </a:lnSpc>
            </a:pPr>
            <a:r>
              <a:rPr lang="en-US" sz="2400" i="1" dirty="0" smtClean="0">
                <a:hlinkClick r:id="rId3"/>
              </a:rPr>
              <a:t>dtdavi1@nps.edu</a:t>
            </a:r>
            <a:r>
              <a:rPr lang="en-US" sz="2400" i="1" dirty="0" smtClean="0"/>
              <a:t> </a:t>
            </a:r>
          </a:p>
          <a:p>
            <a:pPr marL="0" indent="0" algn="ctr">
              <a:lnSpc>
                <a:spcPct val="4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Code </a:t>
            </a:r>
            <a:r>
              <a:rPr lang="en-US" sz="2400" dirty="0" smtClean="0"/>
              <a:t>CS/</a:t>
            </a:r>
            <a:r>
              <a:rPr lang="en-US" sz="2400" dirty="0" err="1" smtClean="0"/>
              <a:t>Da</a:t>
            </a:r>
            <a:endParaRPr lang="en-US" sz="2400" dirty="0" smtClean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Naval </a:t>
            </a:r>
            <a:r>
              <a:rPr lang="en-US" sz="2400" dirty="0"/>
              <a:t>Postgraduate School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1.831.656.7980 work</a:t>
            </a:r>
            <a:endParaRPr lang="en-US" dirty="0">
              <a:hlinkClick r:id="" action="ppaction://noaction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3913" y="2116138"/>
            <a:ext cx="7272337" cy="3979862"/>
          </a:xfrm>
        </p:spPr>
        <p:txBody>
          <a:bodyPr/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b="1" dirty="0" smtClean="0"/>
              <a:t>Curt Blais</a:t>
            </a:r>
            <a:endParaRPr lang="en-US" b="1" dirty="0"/>
          </a:p>
          <a:p>
            <a:pPr marL="0" indent="0" algn="ctr">
              <a:lnSpc>
                <a:spcPct val="10000"/>
              </a:lnSpc>
            </a:pPr>
            <a:endParaRPr lang="en-US" b="1" dirty="0" smtClean="0"/>
          </a:p>
          <a:p>
            <a:pPr marL="0" indent="0" algn="ctr">
              <a:lnSpc>
                <a:spcPct val="10000"/>
              </a:lnSpc>
            </a:pPr>
            <a:endParaRPr lang="en-US" b="1" dirty="0"/>
          </a:p>
          <a:p>
            <a:pPr marL="0" indent="0" algn="ctr">
              <a:lnSpc>
                <a:spcPct val="80000"/>
              </a:lnSpc>
            </a:pPr>
            <a:r>
              <a:rPr lang="en-US" sz="2400" i="1" dirty="0" smtClean="0">
                <a:hlinkClick r:id="rId3"/>
              </a:rPr>
              <a:t>clblais@nps.edu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lnSpc>
                <a:spcPct val="4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Code </a:t>
            </a:r>
            <a:r>
              <a:rPr lang="en-US" sz="2400" dirty="0" smtClean="0"/>
              <a:t>MV/</a:t>
            </a:r>
            <a:r>
              <a:rPr lang="en-US" sz="2400" dirty="0" err="1" smtClean="0"/>
              <a:t>Bl</a:t>
            </a:r>
            <a:endParaRPr lang="en-US" sz="2400" dirty="0" smtClean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Naval </a:t>
            </a:r>
            <a:r>
              <a:rPr lang="en-US" sz="2400" dirty="0"/>
              <a:t>Postgraduate School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1.831.656.3215 work</a:t>
            </a:r>
            <a:endParaRPr lang="en-US" dirty="0">
              <a:hlinkClick r:id="" action="ppaction://noaction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014581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3913" y="2116138"/>
            <a:ext cx="7272337" cy="3979862"/>
          </a:xfrm>
        </p:spPr>
        <p:txBody>
          <a:bodyPr/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b="1" dirty="0" smtClean="0"/>
              <a:t>Robert B. McGhee, Ph.D.</a:t>
            </a:r>
            <a:endParaRPr lang="en-US" b="1" dirty="0"/>
          </a:p>
          <a:p>
            <a:pPr marL="0" indent="0" algn="ctr">
              <a:lnSpc>
                <a:spcPct val="10000"/>
              </a:lnSpc>
            </a:pPr>
            <a:endParaRPr lang="en-US" b="1" dirty="0" smtClean="0"/>
          </a:p>
          <a:p>
            <a:pPr marL="0" indent="0" algn="ctr">
              <a:lnSpc>
                <a:spcPct val="10000"/>
              </a:lnSpc>
            </a:pPr>
            <a:endParaRPr lang="en-US" b="1" dirty="0"/>
          </a:p>
          <a:p>
            <a:pPr marL="0" indent="0" algn="ctr">
              <a:lnSpc>
                <a:spcPct val="80000"/>
              </a:lnSpc>
            </a:pPr>
            <a:r>
              <a:rPr lang="en-US" sz="2400" i="1" dirty="0" smtClean="0">
                <a:hlinkClick r:id="rId3"/>
              </a:rPr>
              <a:t>robertbmcghee@gmail.com</a:t>
            </a:r>
            <a:r>
              <a:rPr lang="en-US" sz="2400" i="1" dirty="0" smtClean="0"/>
              <a:t> </a:t>
            </a:r>
          </a:p>
          <a:p>
            <a:pPr marL="0" indent="0" algn="ctr">
              <a:lnSpc>
                <a:spcPct val="4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Professor Emeritus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Computer Science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 smtClean="0"/>
              <a:t>Naval </a:t>
            </a:r>
            <a:r>
              <a:rPr lang="en-US" sz="2400" dirty="0"/>
              <a:t>Postgraduate School</a:t>
            </a:r>
          </a:p>
          <a:p>
            <a:pPr marL="0" indent="0" algn="ctr">
              <a:lnSpc>
                <a:spcPct val="80000"/>
              </a:lnSpc>
            </a:pPr>
            <a:r>
              <a:rPr lang="en-US" sz="2400" dirty="0"/>
              <a:t>Monterey California 93943-5000 </a:t>
            </a:r>
            <a:r>
              <a:rPr lang="en-US" sz="2400" dirty="0" smtClean="0"/>
              <a:t>USA</a:t>
            </a:r>
            <a:endParaRPr lang="en-US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15098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521183"/>
            <a:ext cx="9144000" cy="60280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 Light" panose="020F0302020204030204" pitchFamily="34" charset="0"/>
              </a:rPr>
              <a:t>ETHICAL MISSION TASKING AND EXECUTION </a:t>
            </a:r>
            <a:r>
              <a:rPr lang="en-US" sz="2400" b="1" dirty="0" smtClean="0">
                <a:solidFill>
                  <a:srgbClr val="002060"/>
                </a:solidFill>
                <a:latin typeface="Calibri Light" panose="020F0302020204030204" pitchFamily="34" charset="0"/>
              </a:rPr>
              <a:t>FOR </a:t>
            </a:r>
            <a:r>
              <a:rPr lang="en-US" sz="2400" b="1" dirty="0">
                <a:solidFill>
                  <a:srgbClr val="002060"/>
                </a:solidFill>
                <a:latin typeface="Calibri Light" panose="020F0302020204030204" pitchFamily="34" charset="0"/>
              </a:rPr>
              <a:t>MARITIME ROBOTS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174" y="2240116"/>
            <a:ext cx="8610426" cy="4471077"/>
          </a:xfrm>
        </p:spPr>
        <p:txBody>
          <a:bodyPr>
            <a:normAutofit fontScale="77500" lnSpcReduction="20000"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Lethality requires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ethical &amp;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legal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basis, supervised by military teams.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Effective robot tasking can resemble tactical tasking of humans afloat.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Careful application of goal constraints makes ethical control feasible.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Robot missions then complement and extend naval operation orders.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Semantic Web logic can confirm ethical correctness and completeness.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Next steps: extend 2 decades of work with simulation scenario testing.</a:t>
            </a:r>
          </a:p>
          <a:p>
            <a:pPr marL="0" indent="0">
              <a:buNone/>
            </a:pPr>
            <a:endParaRPr lang="en-US" sz="18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US" sz="15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US" sz="18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US" sz="18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227013" indent="-227013">
              <a:buFont typeface="Arial" panose="020B0604020202020204" pitchFamily="34" charset="0"/>
              <a:buChar char="•"/>
              <a:tabLst>
                <a:tab pos="2571750" algn="l"/>
              </a:tabLst>
            </a:pPr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Draft paper, </a:t>
            </a:r>
            <a:r>
              <a:rPr lang="en-US" sz="21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IEEE/MTS OCEANS 2016 Conference</a:t>
            </a:r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Monterey CA, 19-23 SEP 2016. </a:t>
            </a:r>
          </a:p>
          <a:p>
            <a:pPr marL="227013" indent="-227013">
              <a:buFont typeface="Arial" panose="020B0604020202020204" pitchFamily="34" charset="0"/>
              <a:buChar char="•"/>
              <a:tabLst>
                <a:tab pos="2571750" algn="l"/>
              </a:tabLst>
            </a:pPr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Authors Don Brutzman, Duane Davis, Curtis Blais, and Robert McGhee, NPS.  </a:t>
            </a:r>
          </a:p>
          <a:p>
            <a:pPr marL="227013" indent="-227013">
              <a:buFont typeface="Arial" panose="020B0604020202020204" pitchFamily="34" charset="0"/>
              <a:buChar char="•"/>
              <a:tabLst>
                <a:tab pos="2571750" algn="l"/>
              </a:tabLst>
            </a:pPr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Review requests and feedback are welcome.  Contact: </a:t>
            </a:r>
            <a:r>
              <a:rPr lang="en-US" sz="21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brutzman@nps.edu</a:t>
            </a:r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  <a:endParaRPr lang="en-US" sz="21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7258" y="4495800"/>
            <a:ext cx="7793373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5143500" algn="l"/>
              </a:tabLst>
            </a:pPr>
            <a:r>
              <a:rPr lang="en-US" sz="1500" dirty="0">
                <a:solidFill>
                  <a:srgbClr val="002060"/>
                </a:solidFill>
                <a:latin typeface="Calibri" panose="020F0502020204030204" pitchFamily="34" charset="0"/>
              </a:rPr>
              <a:t>“Ethical constraints on robot mission execution </a:t>
            </a:r>
            <a:r>
              <a:rPr lang="en-US" sz="15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are </a:t>
            </a:r>
            <a:r>
              <a:rPr lang="en-US" sz="1500" dirty="0">
                <a:solidFill>
                  <a:srgbClr val="002060"/>
                </a:solidFill>
                <a:latin typeface="Calibri" panose="020F0502020204030204" pitchFamily="34" charset="0"/>
              </a:rPr>
              <a:t>possible today. There is no need to wait for future developments in Artificial Intelligence (AI). It is a moral imperative that ethical constraints in some form be introduced </a:t>
            </a:r>
            <a:r>
              <a:rPr lang="en-US" sz="15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immediately into </a:t>
            </a:r>
            <a:r>
              <a:rPr lang="en-US" sz="1500" dirty="0">
                <a:solidFill>
                  <a:srgbClr val="002060"/>
                </a:solidFill>
                <a:latin typeface="Calibri" panose="020F0502020204030204" pitchFamily="34" charset="0"/>
              </a:rPr>
              <a:t>the software of all robots that are capable of inflicting </a:t>
            </a:r>
            <a:r>
              <a:rPr lang="en-US" sz="15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unintended or deliberate </a:t>
            </a:r>
            <a:r>
              <a:rPr lang="en-US" sz="1500" dirty="0">
                <a:solidFill>
                  <a:srgbClr val="002060"/>
                </a:solidFill>
                <a:latin typeface="Calibri" panose="020F0502020204030204" pitchFamily="34" charset="0"/>
              </a:rPr>
              <a:t>harm to humans or property.”  	- Robert McGhee, April </a:t>
            </a:r>
            <a:r>
              <a:rPr lang="en-US" sz="15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2016</a:t>
            </a:r>
            <a:endParaRPr lang="en-US" sz="15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3" y="401618"/>
            <a:ext cx="5264502" cy="926618"/>
          </a:xfrm>
          <a:prstGeom prst="rect">
            <a:avLst/>
          </a:prstGeom>
        </p:spPr>
      </p:pic>
      <p:pic>
        <p:nvPicPr>
          <p:cNvPr id="1028" name="Picture 4" descr="NP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825" y="374231"/>
            <a:ext cx="1384574" cy="9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5603910"/>
            <a:ext cx="1119188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2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Humans in military units are able to deal with moral challenges without ethical quandaries</a:t>
            </a:r>
          </a:p>
          <a:p>
            <a:pPr marL="0" indent="0"/>
            <a:r>
              <a:rPr lang="en-US" dirty="0"/>
              <a:t>Careful definitions are provided for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/>
              <a:t>Tasks, missions, </a:t>
            </a:r>
            <a:r>
              <a:rPr lang="en-US" dirty="0" smtClean="0"/>
              <a:t>objectives, coordinated operations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/>
              <a:t>Ethical constraints and rules of engagement</a:t>
            </a:r>
          </a:p>
          <a:p>
            <a:r>
              <a:rPr lang="en-US" dirty="0" smtClean="0"/>
              <a:t>These allow both measured and rapid response, independently and cooperatively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Commanders do not deploy illegal, immoral weapons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Unmanned systems must also pass similar scrutiny, otherwise commanders cannot utilize them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33400" y="685800"/>
            <a:ext cx="8153400" cy="2286000"/>
          </a:xfrm>
          <a:prstGeom prst="rect">
            <a:avLst/>
          </a:prstGeom>
          <a:noFill/>
          <a:ln w="1270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31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686800" cy="1143000"/>
          </a:xfrm>
        </p:spPr>
        <p:txBody>
          <a:bodyPr/>
          <a:lstStyle/>
          <a:p>
            <a:r>
              <a:rPr lang="en-US" sz="3800" dirty="0" smtClean="0"/>
              <a:t>Enabling factor: maritime environment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114800"/>
          </a:xfrm>
        </p:spPr>
        <p:txBody>
          <a:bodyPr/>
          <a:lstStyle/>
          <a:p>
            <a:r>
              <a:rPr lang="en-US" dirty="0" smtClean="0"/>
              <a:t>Major international controversy unfolding:   drone use for conduct of reduced-risk warfare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Many factors involved: technical, political, social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Remote human “control” is highly questionable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Complex, confounded environments</a:t>
            </a:r>
            <a:endParaRPr lang="en-US" dirty="0"/>
          </a:p>
          <a:p>
            <a:pPr marL="0" indent="0"/>
            <a:r>
              <a:rPr lang="en-US" dirty="0" smtClean="0"/>
              <a:t>Maritime environment is much less ambiguous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Fewer IFFN issues, identification friend foe neutral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Presence of bad actors usually confirmable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Law of Sea, Laws of Armed Conflict,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09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143000"/>
          </a:xfrm>
        </p:spPr>
        <p:txBody>
          <a:bodyPr/>
          <a:lstStyle/>
          <a:p>
            <a:r>
              <a:rPr lang="en-US" sz="4400" dirty="0" smtClean="0"/>
              <a:t>Goal-based Mission </a:t>
            </a:r>
            <a:r>
              <a:rPr lang="en-US" sz="4400" dirty="0"/>
              <a:t>E</a:t>
            </a:r>
            <a:r>
              <a:rPr lang="en-US" sz="4400" dirty="0" smtClean="0"/>
              <a:t>xample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124200"/>
            <a:ext cx="8305800" cy="1828800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/>
              <a:t>Simple yet general mission goals, decision logic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/>
              <a:t>Common approach, adaptable to other vehicles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xtendable and </a:t>
            </a:r>
            <a:r>
              <a:rPr lang="en-US" dirty="0" err="1" smtClean="0"/>
              <a:t>refinable</a:t>
            </a:r>
            <a:r>
              <a:rPr lang="en-US" dirty="0" smtClean="0"/>
              <a:t> mission tasking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0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320"/>
            <a:ext cx="8382000" cy="5562600"/>
          </a:xfrm>
        </p:spPr>
        <p:txBody>
          <a:bodyPr/>
          <a:lstStyle/>
          <a:p>
            <a:r>
              <a:rPr lang="en-US" sz="2700" b="1" u="sng" dirty="0" smtClean="0">
                <a:solidFill>
                  <a:srgbClr val="00CC00"/>
                </a:solidFill>
              </a:rPr>
              <a:t>Goal 1</a:t>
            </a:r>
            <a:r>
              <a:rPr lang="en-US" sz="2700" dirty="0" smtClean="0">
                <a:solidFill>
                  <a:srgbClr val="00CC00"/>
                </a:solidFill>
              </a:rPr>
              <a:t>.</a:t>
            </a:r>
            <a:r>
              <a:rPr lang="en-US" sz="2700" dirty="0" smtClean="0"/>
              <a:t> Proceed to Area A and </a:t>
            </a:r>
            <a:r>
              <a:rPr lang="en-US" sz="2700" b="1" dirty="0" smtClean="0">
                <a:solidFill>
                  <a:srgbClr val="00CC00"/>
                </a:solidFill>
              </a:rPr>
              <a:t>search</a:t>
            </a:r>
            <a:r>
              <a:rPr lang="en-US" sz="2700" dirty="0" smtClean="0">
                <a:solidFill>
                  <a:srgbClr val="00CC00"/>
                </a:solidFill>
              </a:rPr>
              <a:t> </a:t>
            </a:r>
            <a:r>
              <a:rPr lang="en-US" sz="2700" dirty="0" smtClean="0"/>
              <a:t>the area.      If the search is successful execute Goal 2.            If the search is unsuccessful, execute Goal 3.</a:t>
            </a:r>
          </a:p>
          <a:p>
            <a:r>
              <a:rPr lang="en-US" sz="2700" b="1" u="sng" dirty="0" smtClean="0">
                <a:solidFill>
                  <a:srgbClr val="00CC00"/>
                </a:solidFill>
              </a:rPr>
              <a:t>Goal 2</a:t>
            </a:r>
            <a:r>
              <a:rPr lang="en-US" sz="2700" dirty="0" smtClean="0">
                <a:solidFill>
                  <a:srgbClr val="00CC00"/>
                </a:solidFill>
              </a:rPr>
              <a:t>. </a:t>
            </a:r>
            <a:r>
              <a:rPr lang="en-US" sz="2700" dirty="0" smtClean="0"/>
              <a:t>Obtain </a:t>
            </a:r>
            <a:r>
              <a:rPr lang="en-US" sz="2700" b="1" dirty="0" smtClean="0">
                <a:solidFill>
                  <a:srgbClr val="00CC00"/>
                </a:solidFill>
              </a:rPr>
              <a:t>environment sample </a:t>
            </a:r>
            <a:r>
              <a:rPr lang="en-US" sz="2700" dirty="0" smtClean="0"/>
              <a:t>from Area A.    If the sample is obtained, execute Goal 3.            If the sample cannot be obtained, proceed to recovery position to complete the mission.</a:t>
            </a:r>
          </a:p>
          <a:p>
            <a:r>
              <a:rPr lang="en-US" sz="2700" b="1" u="sng" dirty="0" smtClean="0">
                <a:solidFill>
                  <a:srgbClr val="00CC00"/>
                </a:solidFill>
              </a:rPr>
              <a:t>Goal 3</a:t>
            </a:r>
            <a:r>
              <a:rPr lang="en-US" sz="2700" dirty="0" smtClean="0">
                <a:solidFill>
                  <a:srgbClr val="00CC00"/>
                </a:solidFill>
              </a:rPr>
              <a:t>. </a:t>
            </a:r>
            <a:r>
              <a:rPr lang="en-US" sz="2700" dirty="0" smtClean="0"/>
              <a:t>Proceed to Area B and </a:t>
            </a:r>
            <a:r>
              <a:rPr lang="en-US" sz="2700" b="1" dirty="0" smtClean="0">
                <a:solidFill>
                  <a:srgbClr val="00CC00"/>
                </a:solidFill>
              </a:rPr>
              <a:t>search</a:t>
            </a:r>
            <a:r>
              <a:rPr lang="en-US" sz="2700" dirty="0" smtClean="0">
                <a:solidFill>
                  <a:srgbClr val="00CC00"/>
                </a:solidFill>
              </a:rPr>
              <a:t> </a:t>
            </a:r>
            <a:r>
              <a:rPr lang="en-US" sz="2700" dirty="0" smtClean="0"/>
              <a:t>the area.  Upon search success or failure, execute Goal 4.</a:t>
            </a:r>
          </a:p>
          <a:p>
            <a:r>
              <a:rPr lang="en-US" sz="2700" b="1" u="sng" dirty="0" smtClean="0">
                <a:solidFill>
                  <a:srgbClr val="00CC00"/>
                </a:solidFill>
              </a:rPr>
              <a:t>Goal 4</a:t>
            </a:r>
            <a:r>
              <a:rPr lang="en-US" sz="2700" dirty="0" smtClean="0">
                <a:solidFill>
                  <a:srgbClr val="00CC00"/>
                </a:solidFill>
              </a:rPr>
              <a:t>. </a:t>
            </a:r>
            <a:r>
              <a:rPr lang="en-US" sz="2700" dirty="0" smtClean="0"/>
              <a:t>Proceed to Area C, </a:t>
            </a:r>
            <a:r>
              <a:rPr lang="en-US" sz="2700" b="1" dirty="0" smtClean="0">
                <a:solidFill>
                  <a:srgbClr val="00CC00"/>
                </a:solidFill>
              </a:rPr>
              <a:t>rendezvous</a:t>
            </a:r>
            <a:r>
              <a:rPr lang="en-US" sz="2700" dirty="0" smtClean="0">
                <a:solidFill>
                  <a:srgbClr val="00CC00"/>
                </a:solidFill>
              </a:rPr>
              <a:t> </a:t>
            </a:r>
            <a:r>
              <a:rPr lang="en-US" sz="2700" dirty="0" smtClean="0"/>
              <a:t>with UUV-2.  Upon rendezvous success or failure, </a:t>
            </a:r>
            <a:r>
              <a:rPr lang="en-US" sz="2700" b="1" dirty="0" smtClean="0">
                <a:solidFill>
                  <a:srgbClr val="00CC00"/>
                </a:solidFill>
              </a:rPr>
              <a:t>transit</a:t>
            </a:r>
            <a:r>
              <a:rPr lang="en-US" sz="2700" dirty="0" smtClean="0"/>
              <a:t>  to recovery position to complete the mission.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8" y="228600"/>
            <a:ext cx="9144000" cy="1143000"/>
          </a:xfrm>
        </p:spPr>
        <p:txBody>
          <a:bodyPr/>
          <a:lstStyle/>
          <a:p>
            <a:r>
              <a:rPr lang="en-US" dirty="0" smtClean="0"/>
              <a:t>Example Goal-based Mission Definition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37"/>
          <p:cNvSpPr>
            <a:spLocks noChangeArrowheads="1"/>
          </p:cNvSpPr>
          <p:nvPr/>
        </p:nvSpPr>
        <p:spPr bwMode="auto">
          <a:xfrm>
            <a:off x="6127070" y="1981200"/>
            <a:ext cx="2788816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37"/>
          <p:cNvSpPr>
            <a:spLocks noChangeArrowheads="1"/>
          </p:cNvSpPr>
          <p:nvPr/>
        </p:nvSpPr>
        <p:spPr bwMode="auto">
          <a:xfrm>
            <a:off x="5974670" y="2133600"/>
            <a:ext cx="2941216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37"/>
          <p:cNvSpPr>
            <a:spLocks noChangeArrowheads="1"/>
          </p:cNvSpPr>
          <p:nvPr/>
        </p:nvSpPr>
        <p:spPr bwMode="auto">
          <a:xfrm>
            <a:off x="5822270" y="2286704"/>
            <a:ext cx="3016930" cy="1370896"/>
          </a:xfrm>
          <a:prstGeom prst="rect">
            <a:avLst/>
          </a:prstGeom>
          <a:solidFill>
            <a:srgbClr val="EBF7FF"/>
          </a:solidFill>
          <a:ln w="9525">
            <a:solidFill>
              <a:srgbClr val="000000"/>
            </a:solidFill>
            <a:prstDash val="lgDash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843" name="Group 3"/>
          <p:cNvGrpSpPr>
            <a:grpSpLocks noChangeAspect="1"/>
          </p:cNvGrpSpPr>
          <p:nvPr/>
        </p:nvGrpSpPr>
        <p:grpSpPr bwMode="auto">
          <a:xfrm>
            <a:off x="-1295400" y="0"/>
            <a:ext cx="10211286" cy="6509257"/>
            <a:chOff x="915" y="8051"/>
            <a:chExt cx="16112" cy="9547"/>
          </a:xfrm>
        </p:grpSpPr>
        <p:sp>
          <p:nvSpPr>
            <p:cNvPr id="35844" name="AutoShape 4"/>
            <p:cNvSpPr>
              <a:spLocks noChangeAspect="1" noChangeArrowheads="1"/>
            </p:cNvSpPr>
            <p:nvPr/>
          </p:nvSpPr>
          <p:spPr bwMode="auto">
            <a:xfrm>
              <a:off x="915" y="8051"/>
              <a:ext cx="15045" cy="74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3342" y="9952"/>
              <a:ext cx="13685" cy="7646"/>
              <a:chOff x="1626" y="4137"/>
              <a:chExt cx="9169" cy="5122"/>
            </a:xfrm>
          </p:grpSpPr>
          <p:sp>
            <p:nvSpPr>
              <p:cNvPr id="35846" name="Rectangle 6"/>
              <p:cNvSpPr>
                <a:spLocks noChangeArrowheads="1"/>
              </p:cNvSpPr>
              <p:nvPr/>
            </p:nvSpPr>
            <p:spPr bwMode="auto">
              <a:xfrm>
                <a:off x="1626" y="4444"/>
                <a:ext cx="4927" cy="47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35847" name="Text Box 7"/>
              <p:cNvSpPr txBox="1">
                <a:spLocks noChangeArrowheads="1"/>
              </p:cNvSpPr>
              <p:nvPr/>
            </p:nvSpPr>
            <p:spPr bwMode="auto">
              <a:xfrm>
                <a:off x="3140" y="4784"/>
                <a:ext cx="1789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1: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 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Search Area 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48" name="Text Box 8"/>
              <p:cNvSpPr txBox="1">
                <a:spLocks noChangeArrowheads="1"/>
              </p:cNvSpPr>
              <p:nvPr/>
            </p:nvSpPr>
            <p:spPr bwMode="auto">
              <a:xfrm>
                <a:off x="4433" y="5986"/>
                <a:ext cx="2000" cy="63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2: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Sample Environment in Area 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49" name="Text Box 9"/>
              <p:cNvSpPr txBox="1">
                <a:spLocks noChangeArrowheads="1"/>
              </p:cNvSpPr>
              <p:nvPr/>
            </p:nvSpPr>
            <p:spPr bwMode="auto">
              <a:xfrm>
                <a:off x="1761" y="6124"/>
                <a:ext cx="2000" cy="368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3:  Search Area B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1761" y="7513"/>
                <a:ext cx="2000" cy="63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4: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 </a:t>
                </a: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Rendezvous with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UUV-2 in Area C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5851" name="AutoShape 11"/>
              <p:cNvCxnSpPr>
                <a:cxnSpLocks noChangeShapeType="1"/>
                <a:stCxn id="35847" idx="2"/>
                <a:endCxn id="35848" idx="0"/>
              </p:cNvCxnSpPr>
              <p:nvPr/>
            </p:nvCxnSpPr>
            <p:spPr bwMode="auto">
              <a:xfrm>
                <a:off x="4035" y="5166"/>
                <a:ext cx="1398" cy="82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5852" name="AutoShape 12"/>
              <p:cNvCxnSpPr>
                <a:cxnSpLocks noChangeShapeType="1"/>
                <a:stCxn id="35847" idx="2"/>
                <a:endCxn id="35849" idx="0"/>
              </p:cNvCxnSpPr>
              <p:nvPr/>
            </p:nvCxnSpPr>
            <p:spPr bwMode="auto">
              <a:xfrm flipH="1">
                <a:off x="2761" y="5166"/>
                <a:ext cx="1274" cy="95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35853" name="Rectangle 13"/>
              <p:cNvSpPr>
                <a:spLocks noChangeArrowheads="1"/>
              </p:cNvSpPr>
              <p:nvPr/>
            </p:nvSpPr>
            <p:spPr bwMode="auto">
              <a:xfrm>
                <a:off x="4433" y="5986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/>
            </p:nvSpPr>
            <p:spPr bwMode="auto">
              <a:xfrm>
                <a:off x="3256" y="5849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55" name="AutoShape 15"/>
              <p:cNvCxnSpPr>
                <a:cxnSpLocks noChangeShapeType="1"/>
                <a:stCxn id="35853" idx="2"/>
                <a:endCxn id="35854" idx="2"/>
              </p:cNvCxnSpPr>
              <p:nvPr/>
            </p:nvCxnSpPr>
            <p:spPr bwMode="auto">
              <a:xfrm rot="16200000" flipV="1">
                <a:off x="4022" y="5961"/>
                <a:ext cx="137" cy="1177"/>
              </a:xfrm>
              <a:prstGeom prst="curvedConnector3">
                <a:avLst>
                  <a:gd name="adj1" fmla="val -262773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856" name="Rectangle 16"/>
              <p:cNvSpPr>
                <a:spLocks noChangeArrowheads="1"/>
              </p:cNvSpPr>
              <p:nvPr/>
            </p:nvSpPr>
            <p:spPr bwMode="auto">
              <a:xfrm>
                <a:off x="3002" y="7493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7" name="Rectangle 17"/>
              <p:cNvSpPr>
                <a:spLocks noChangeArrowheads="1"/>
              </p:cNvSpPr>
              <p:nvPr/>
            </p:nvSpPr>
            <p:spPr bwMode="auto">
              <a:xfrm>
                <a:off x="3015" y="6089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58" name="AutoShape 18"/>
              <p:cNvCxnSpPr>
                <a:cxnSpLocks noChangeShapeType="1"/>
                <a:stCxn id="35857" idx="2"/>
                <a:endCxn id="35856" idx="0"/>
              </p:cNvCxnSpPr>
              <p:nvPr/>
            </p:nvCxnSpPr>
            <p:spPr bwMode="auto">
              <a:xfrm flipH="1">
                <a:off x="3248" y="6492"/>
                <a:ext cx="13" cy="100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859" name="Rectangle 19"/>
              <p:cNvSpPr>
                <a:spLocks noChangeArrowheads="1"/>
              </p:cNvSpPr>
              <p:nvPr/>
            </p:nvSpPr>
            <p:spPr bwMode="auto">
              <a:xfrm>
                <a:off x="2046" y="7486"/>
                <a:ext cx="491" cy="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0" name="Rectangle 20"/>
              <p:cNvSpPr>
                <a:spLocks noChangeArrowheads="1"/>
              </p:cNvSpPr>
              <p:nvPr/>
            </p:nvSpPr>
            <p:spPr bwMode="auto">
              <a:xfrm>
                <a:off x="2059" y="6082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61" name="AutoShape 21"/>
              <p:cNvCxnSpPr>
                <a:cxnSpLocks noChangeShapeType="1"/>
                <a:stCxn id="35860" idx="2"/>
                <a:endCxn id="35859" idx="0"/>
              </p:cNvCxnSpPr>
              <p:nvPr/>
            </p:nvCxnSpPr>
            <p:spPr bwMode="auto">
              <a:xfrm flipH="1">
                <a:off x="2292" y="6485"/>
                <a:ext cx="13" cy="100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35862" name="Rectangle 22"/>
              <p:cNvSpPr>
                <a:spLocks noChangeArrowheads="1"/>
              </p:cNvSpPr>
              <p:nvPr/>
            </p:nvSpPr>
            <p:spPr bwMode="auto">
              <a:xfrm>
                <a:off x="4537" y="760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3" name="Rectangle 23"/>
              <p:cNvSpPr>
                <a:spLocks noChangeArrowheads="1"/>
              </p:cNvSpPr>
              <p:nvPr/>
            </p:nvSpPr>
            <p:spPr bwMode="auto">
              <a:xfrm>
                <a:off x="3581" y="760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64" name="AutoShape 24"/>
              <p:cNvCxnSpPr>
                <a:cxnSpLocks noChangeShapeType="1"/>
                <a:stCxn id="35863" idx="3"/>
                <a:endCxn id="35862" idx="1"/>
              </p:cNvCxnSpPr>
              <p:nvPr/>
            </p:nvCxnSpPr>
            <p:spPr bwMode="auto">
              <a:xfrm>
                <a:off x="3771" y="7709"/>
                <a:ext cx="766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865" name="Rectangle 25"/>
              <p:cNvSpPr>
                <a:spLocks noChangeArrowheads="1"/>
              </p:cNvSpPr>
              <p:nvPr/>
            </p:nvSpPr>
            <p:spPr bwMode="auto">
              <a:xfrm>
                <a:off x="4537" y="7825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6" name="Rectangle 26"/>
              <p:cNvSpPr>
                <a:spLocks noChangeArrowheads="1"/>
              </p:cNvSpPr>
              <p:nvPr/>
            </p:nvSpPr>
            <p:spPr bwMode="auto">
              <a:xfrm>
                <a:off x="3581" y="7825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67" name="AutoShape 27"/>
              <p:cNvCxnSpPr>
                <a:cxnSpLocks noChangeShapeType="1"/>
                <a:stCxn id="35866" idx="3"/>
                <a:endCxn id="35865" idx="1"/>
              </p:cNvCxnSpPr>
              <p:nvPr/>
            </p:nvCxnSpPr>
            <p:spPr bwMode="auto">
              <a:xfrm>
                <a:off x="3771" y="7925"/>
                <a:ext cx="766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35868" name="Text Box 28"/>
              <p:cNvSpPr txBox="1">
                <a:spLocks noChangeArrowheads="1"/>
              </p:cNvSpPr>
              <p:nvPr/>
            </p:nvSpPr>
            <p:spPr bwMode="auto">
              <a:xfrm>
                <a:off x="4719" y="5364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339966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339966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69" name="Text Box 29"/>
              <p:cNvSpPr txBox="1">
                <a:spLocks noChangeArrowheads="1"/>
              </p:cNvSpPr>
              <p:nvPr/>
            </p:nvSpPr>
            <p:spPr bwMode="auto">
              <a:xfrm>
                <a:off x="2829" y="5364"/>
                <a:ext cx="63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0" name="Rectangle 30"/>
              <p:cNvSpPr>
                <a:spLocks noChangeArrowheads="1"/>
              </p:cNvSpPr>
              <p:nvPr/>
            </p:nvSpPr>
            <p:spPr bwMode="auto">
              <a:xfrm>
                <a:off x="5266" y="6419"/>
                <a:ext cx="19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71" name="AutoShape 31"/>
              <p:cNvCxnSpPr>
                <a:cxnSpLocks noChangeShapeType="1"/>
                <a:stCxn id="35848" idx="2"/>
                <a:endCxn id="35902" idx="0"/>
              </p:cNvCxnSpPr>
              <p:nvPr/>
            </p:nvCxnSpPr>
            <p:spPr bwMode="auto">
              <a:xfrm flipH="1">
                <a:off x="5432" y="6618"/>
                <a:ext cx="1" cy="100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35872" name="Text Box 32"/>
              <p:cNvSpPr txBox="1">
                <a:spLocks noChangeArrowheads="1"/>
              </p:cNvSpPr>
              <p:nvPr/>
            </p:nvSpPr>
            <p:spPr bwMode="auto">
              <a:xfrm>
                <a:off x="5382" y="6951"/>
                <a:ext cx="66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3" name="Text Box 33"/>
              <p:cNvSpPr txBox="1">
                <a:spLocks noChangeArrowheads="1"/>
              </p:cNvSpPr>
              <p:nvPr/>
            </p:nvSpPr>
            <p:spPr bwMode="auto">
              <a:xfrm>
                <a:off x="1692" y="6951"/>
                <a:ext cx="6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4" name="Text Box 34"/>
              <p:cNvSpPr txBox="1">
                <a:spLocks noChangeArrowheads="1"/>
              </p:cNvSpPr>
              <p:nvPr/>
            </p:nvSpPr>
            <p:spPr bwMode="auto">
              <a:xfrm>
                <a:off x="2336" y="6951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5" name="Text Box 35"/>
              <p:cNvSpPr txBox="1">
                <a:spLocks noChangeArrowheads="1"/>
              </p:cNvSpPr>
              <p:nvPr/>
            </p:nvSpPr>
            <p:spPr bwMode="auto">
              <a:xfrm>
                <a:off x="3722" y="6955"/>
                <a:ext cx="789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900" b="1" dirty="0">
                    <a:solidFill>
                      <a:srgbClr val="00B050"/>
                    </a:solidFill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339966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6" name="Text Box 36"/>
              <p:cNvSpPr txBox="1">
                <a:spLocks noChangeArrowheads="1"/>
              </p:cNvSpPr>
              <p:nvPr/>
            </p:nvSpPr>
            <p:spPr bwMode="auto">
              <a:xfrm>
                <a:off x="3156" y="4511"/>
                <a:ext cx="1751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MEA Start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7" name="Rectangle 37"/>
              <p:cNvSpPr>
                <a:spLocks noChangeArrowheads="1"/>
              </p:cNvSpPr>
              <p:nvPr/>
            </p:nvSpPr>
            <p:spPr bwMode="auto">
              <a:xfrm>
                <a:off x="7444" y="5259"/>
                <a:ext cx="3147" cy="1347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78" name="Text Box 38"/>
              <p:cNvSpPr txBox="1">
                <a:spLocks noChangeArrowheads="1"/>
              </p:cNvSpPr>
              <p:nvPr/>
            </p:nvSpPr>
            <p:spPr bwMode="auto">
              <a:xfrm>
                <a:off x="7526" y="5259"/>
                <a:ext cx="3018" cy="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Sample Environment   Phase Controller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79" name="Text Box 39"/>
              <p:cNvSpPr txBox="1">
                <a:spLocks noChangeArrowheads="1"/>
              </p:cNvSpPr>
              <p:nvPr/>
            </p:nvSpPr>
            <p:spPr bwMode="auto">
              <a:xfrm>
                <a:off x="7454" y="5600"/>
                <a:ext cx="1986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Area Definition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80" name="Text Box 40"/>
              <p:cNvSpPr txBox="1">
                <a:spLocks noChangeArrowheads="1"/>
              </p:cNvSpPr>
              <p:nvPr/>
            </p:nvSpPr>
            <p:spPr bwMode="auto">
              <a:xfrm>
                <a:off x="7454" y="5880"/>
                <a:ext cx="2399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Sampling Requirements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81" name="Text Box 41"/>
              <p:cNvSpPr txBox="1">
                <a:spLocks noChangeArrowheads="1"/>
              </p:cNvSpPr>
              <p:nvPr/>
            </p:nvSpPr>
            <p:spPr bwMode="auto">
              <a:xfrm>
                <a:off x="7454" y="6160"/>
                <a:ext cx="3017" cy="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 pitchFamily="34" charset="0"/>
                    <a:cs typeface="Arial" pitchFamily="34" charset="0"/>
                  </a:rPr>
                  <a:t>Operational and Ethical Constraints Checking</a:t>
                </a:r>
                <a:endParaRPr kumimoji="0" lang="en-US" sz="180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82" name="Rectangle 42"/>
              <p:cNvSpPr>
                <a:spLocks noChangeArrowheads="1"/>
              </p:cNvSpPr>
              <p:nvPr/>
            </p:nvSpPr>
            <p:spPr bwMode="auto">
              <a:xfrm>
                <a:off x="5937" y="5980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83" name="Rectangle 43"/>
              <p:cNvSpPr>
                <a:spLocks noChangeArrowheads="1"/>
              </p:cNvSpPr>
              <p:nvPr/>
            </p:nvSpPr>
            <p:spPr bwMode="auto">
              <a:xfrm>
                <a:off x="5937" y="6228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84" name="Rectangle 44"/>
              <p:cNvSpPr>
                <a:spLocks noChangeArrowheads="1"/>
              </p:cNvSpPr>
              <p:nvPr/>
            </p:nvSpPr>
            <p:spPr bwMode="auto">
              <a:xfrm>
                <a:off x="7444" y="5974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85" name="Rectangle 45"/>
              <p:cNvSpPr>
                <a:spLocks noChangeArrowheads="1"/>
              </p:cNvSpPr>
              <p:nvPr/>
            </p:nvSpPr>
            <p:spPr bwMode="auto">
              <a:xfrm>
                <a:off x="7436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86" name="AutoShape 46"/>
              <p:cNvCxnSpPr>
                <a:cxnSpLocks noChangeShapeType="1"/>
              </p:cNvCxnSpPr>
              <p:nvPr/>
            </p:nvCxnSpPr>
            <p:spPr bwMode="auto">
              <a:xfrm flipV="1">
                <a:off x="6553" y="6165"/>
                <a:ext cx="778" cy="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5887" name="AutoShape 47"/>
              <p:cNvCxnSpPr>
                <a:cxnSpLocks noChangeShapeType="1"/>
              </p:cNvCxnSpPr>
              <p:nvPr/>
            </p:nvCxnSpPr>
            <p:spPr bwMode="auto">
              <a:xfrm flipH="1">
                <a:off x="6553" y="6413"/>
                <a:ext cx="764" cy="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888" name="Text Box 48"/>
              <p:cNvSpPr txBox="1">
                <a:spLocks noChangeArrowheads="1"/>
              </p:cNvSpPr>
              <p:nvPr/>
            </p:nvSpPr>
            <p:spPr bwMode="auto">
              <a:xfrm>
                <a:off x="6434" y="5933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Queries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89" name="Rectangle 49"/>
              <p:cNvSpPr>
                <a:spLocks noChangeArrowheads="1"/>
              </p:cNvSpPr>
              <p:nvPr/>
            </p:nvSpPr>
            <p:spPr bwMode="auto">
              <a:xfrm>
                <a:off x="7317" y="4436"/>
                <a:ext cx="3478" cy="428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90" name="Text Box 50"/>
              <p:cNvSpPr txBox="1">
                <a:spLocks noChangeArrowheads="1"/>
              </p:cNvSpPr>
              <p:nvPr/>
            </p:nvSpPr>
            <p:spPr bwMode="auto">
              <a:xfrm>
                <a:off x="6500" y="6457"/>
                <a:ext cx="868" cy="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Responses: </a:t>
                </a: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r>
                  <a:rPr kumimoji="0" lang="en-US" sz="900" b="1" i="0" u="none" strike="noStrike" cap="none" normalizeH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or  </a:t>
                </a:r>
                <a:r>
                  <a:rPr kumimoji="0" lang="en-US" sz="900" b="1" i="0" u="none" strike="noStrike" cap="none" normalizeH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91" name="Text Box 51"/>
              <p:cNvSpPr txBox="1">
                <a:spLocks noChangeArrowheads="1"/>
              </p:cNvSpPr>
              <p:nvPr/>
            </p:nvSpPr>
            <p:spPr bwMode="auto">
              <a:xfrm>
                <a:off x="7446" y="4137"/>
                <a:ext cx="3000" cy="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Tactical Level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92" name="Rectangle 52"/>
              <p:cNvSpPr>
                <a:spLocks noChangeArrowheads="1"/>
              </p:cNvSpPr>
              <p:nvPr/>
            </p:nvSpPr>
            <p:spPr bwMode="auto">
              <a:xfrm>
                <a:off x="10100" y="8801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93" name="Rectangle 53"/>
              <p:cNvSpPr>
                <a:spLocks noChangeArrowheads="1"/>
              </p:cNvSpPr>
              <p:nvPr/>
            </p:nvSpPr>
            <p:spPr bwMode="auto">
              <a:xfrm>
                <a:off x="9172" y="8801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94" name="Rectangle 54"/>
              <p:cNvSpPr>
                <a:spLocks noChangeArrowheads="1"/>
              </p:cNvSpPr>
              <p:nvPr/>
            </p:nvSpPr>
            <p:spPr bwMode="auto">
              <a:xfrm>
                <a:off x="10087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95" name="Rectangle 55"/>
              <p:cNvSpPr>
                <a:spLocks noChangeArrowheads="1"/>
              </p:cNvSpPr>
              <p:nvPr/>
            </p:nvSpPr>
            <p:spPr bwMode="auto">
              <a:xfrm>
                <a:off x="9159" y="6222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896" name="AutoShape 56"/>
              <p:cNvCxnSpPr>
                <a:cxnSpLocks noChangeShapeType="1"/>
              </p:cNvCxnSpPr>
              <p:nvPr/>
            </p:nvCxnSpPr>
            <p:spPr bwMode="auto">
              <a:xfrm>
                <a:off x="10450" y="6604"/>
                <a:ext cx="13" cy="224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5897" name="AutoShape 57"/>
              <p:cNvCxnSpPr>
                <a:cxnSpLocks noChangeShapeType="1"/>
              </p:cNvCxnSpPr>
              <p:nvPr/>
            </p:nvCxnSpPr>
            <p:spPr bwMode="auto">
              <a:xfrm flipH="1" flipV="1">
                <a:off x="9372" y="6604"/>
                <a:ext cx="13" cy="224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898" name="Text Box 58"/>
              <p:cNvSpPr txBox="1">
                <a:spLocks noChangeArrowheads="1"/>
              </p:cNvSpPr>
              <p:nvPr/>
            </p:nvSpPr>
            <p:spPr bwMode="auto">
              <a:xfrm>
                <a:off x="8370" y="6653"/>
                <a:ext cx="993" cy="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System State</a:t>
                </a:r>
                <a:r>
                  <a:rPr kumimoji="0" lang="en-US" sz="9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and</a:t>
                </a: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Sensor Data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899" name="Rectangle 59"/>
              <p:cNvSpPr>
                <a:spLocks noChangeArrowheads="1"/>
              </p:cNvSpPr>
              <p:nvPr/>
            </p:nvSpPr>
            <p:spPr bwMode="auto">
              <a:xfrm>
                <a:off x="7450" y="7250"/>
                <a:ext cx="1864" cy="1403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00" name="Text Box 60"/>
              <p:cNvSpPr txBox="1">
                <a:spLocks noChangeArrowheads="1"/>
              </p:cNvSpPr>
              <p:nvPr/>
            </p:nvSpPr>
            <p:spPr bwMode="auto">
              <a:xfrm>
                <a:off x="7454" y="8081"/>
                <a:ext cx="187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171450" marR="0" lvl="0" indent="-1714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Controller  Parameters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1" name="Text Box 61"/>
              <p:cNvSpPr txBox="1">
                <a:spLocks noChangeArrowheads="1"/>
              </p:cNvSpPr>
              <p:nvPr/>
            </p:nvSpPr>
            <p:spPr bwMode="auto">
              <a:xfrm>
                <a:off x="7454" y="8351"/>
                <a:ext cx="1873" cy="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171450" marR="0" lvl="0" indent="-1714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Sensor Settings, Responses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2" name="Text Box 62"/>
              <p:cNvSpPr txBox="1">
                <a:spLocks noChangeArrowheads="1"/>
              </p:cNvSpPr>
              <p:nvPr/>
            </p:nvSpPr>
            <p:spPr bwMode="auto">
              <a:xfrm>
                <a:off x="4537" y="7622"/>
                <a:ext cx="1789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Phase 5:</a:t>
                </a:r>
                <a:r>
                  <a:rPr kumimoji="0" lang="en-US" sz="10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  Transit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Return to Base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3" name="Text Box 63"/>
              <p:cNvSpPr txBox="1">
                <a:spLocks noChangeArrowheads="1"/>
              </p:cNvSpPr>
              <p:nvPr/>
            </p:nvSpPr>
            <p:spPr bwMode="auto">
              <a:xfrm>
                <a:off x="3621" y="7430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4" name="Text Box 64"/>
              <p:cNvSpPr txBox="1">
                <a:spLocks noChangeArrowheads="1"/>
              </p:cNvSpPr>
              <p:nvPr/>
            </p:nvSpPr>
            <p:spPr bwMode="auto">
              <a:xfrm>
                <a:off x="3621" y="7924"/>
                <a:ext cx="975" cy="330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5" name="Text Box 65"/>
              <p:cNvSpPr txBox="1">
                <a:spLocks noChangeArrowheads="1"/>
              </p:cNvSpPr>
              <p:nvPr/>
            </p:nvSpPr>
            <p:spPr bwMode="auto">
              <a:xfrm>
                <a:off x="4090" y="8722"/>
                <a:ext cx="940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Mission Abort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6" name="Text Box 66"/>
              <p:cNvSpPr txBox="1">
                <a:spLocks noChangeArrowheads="1"/>
              </p:cNvSpPr>
              <p:nvPr/>
            </p:nvSpPr>
            <p:spPr bwMode="auto">
              <a:xfrm>
                <a:off x="5323" y="8715"/>
                <a:ext cx="1118" cy="38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1000" dirty="0">
                    <a:latin typeface="Calibri" pitchFamily="34" charset="0"/>
                    <a:cs typeface="Arial" pitchFamily="34" charset="0"/>
                  </a:rPr>
                  <a:t>Mission Complete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07" name="Rectangle 67"/>
              <p:cNvSpPr>
                <a:spLocks noChangeArrowheads="1"/>
              </p:cNvSpPr>
              <p:nvPr/>
            </p:nvSpPr>
            <p:spPr bwMode="auto">
              <a:xfrm>
                <a:off x="5647" y="7603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908" name="AutoShape 68"/>
              <p:cNvCxnSpPr>
                <a:cxnSpLocks noChangeShapeType="1"/>
                <a:stCxn id="35907" idx="2"/>
                <a:endCxn id="35906" idx="0"/>
              </p:cNvCxnSpPr>
              <p:nvPr/>
            </p:nvCxnSpPr>
            <p:spPr bwMode="auto">
              <a:xfrm flipH="1">
                <a:off x="5882" y="8006"/>
                <a:ext cx="11" cy="70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909" name="Rectangle 69"/>
              <p:cNvSpPr>
                <a:spLocks noChangeArrowheads="1"/>
              </p:cNvSpPr>
              <p:nvPr/>
            </p:nvSpPr>
            <p:spPr bwMode="auto">
              <a:xfrm>
                <a:off x="4522" y="7596"/>
                <a:ext cx="491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5910" name="AutoShape 70"/>
              <p:cNvCxnSpPr>
                <a:cxnSpLocks noChangeShapeType="1"/>
              </p:cNvCxnSpPr>
              <p:nvPr/>
            </p:nvCxnSpPr>
            <p:spPr bwMode="auto">
              <a:xfrm>
                <a:off x="4753" y="7999"/>
                <a:ext cx="0" cy="71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35911" name="Text Box 71"/>
              <p:cNvSpPr txBox="1">
                <a:spLocks noChangeArrowheads="1"/>
              </p:cNvSpPr>
              <p:nvPr/>
            </p:nvSpPr>
            <p:spPr bwMode="auto">
              <a:xfrm>
                <a:off x="4978" y="8373"/>
                <a:ext cx="9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itchFamily="34" charset="0"/>
                    <a:cs typeface="Arial" pitchFamily="34" charset="0"/>
                  </a:rPr>
                  <a:t>Succeed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12" name="Text Box 72"/>
              <p:cNvSpPr txBox="1">
                <a:spLocks noChangeArrowheads="1"/>
              </p:cNvSpPr>
              <p:nvPr/>
            </p:nvSpPr>
            <p:spPr bwMode="auto">
              <a:xfrm>
                <a:off x="4190" y="8373"/>
                <a:ext cx="6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Fail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13" name="Text Box 73"/>
              <p:cNvSpPr txBox="1">
                <a:spLocks noChangeArrowheads="1"/>
              </p:cNvSpPr>
              <p:nvPr/>
            </p:nvSpPr>
            <p:spPr bwMode="auto">
              <a:xfrm>
                <a:off x="7309" y="8853"/>
                <a:ext cx="3486" cy="40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Execution Level</a:t>
                </a:r>
              </a:p>
              <a:p>
                <a:pPr marL="171450" marR="0" lvl="0" indent="-171450" algn="ctr" defTabSz="914400" rtl="0" eaLnBrk="1" fontAlgn="base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handles real-time control and response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14" name="Text Box 74"/>
              <p:cNvSpPr txBox="1">
                <a:spLocks noChangeArrowheads="1"/>
              </p:cNvSpPr>
              <p:nvPr/>
            </p:nvSpPr>
            <p:spPr bwMode="auto">
              <a:xfrm>
                <a:off x="7492" y="7250"/>
                <a:ext cx="1786" cy="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Tactical-Level modules with shared vehicle </a:t>
                </a: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state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lang="en-US" sz="1100" dirty="0" smtClean="0">
                    <a:latin typeface="Calibri" pitchFamily="34" charset="0"/>
                    <a:cs typeface="Arial" pitchFamily="34" charset="0"/>
                  </a:rPr>
                  <a:t>and telemetry history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915" name="Text Box 75"/>
              <p:cNvSpPr txBox="1">
                <a:spLocks noChangeArrowheads="1"/>
              </p:cNvSpPr>
              <p:nvPr/>
            </p:nvSpPr>
            <p:spPr bwMode="auto">
              <a:xfrm>
                <a:off x="9391" y="6643"/>
                <a:ext cx="1126" cy="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Vehicle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Commands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5916" name="AutoShape 76"/>
              <p:cNvCxnSpPr>
                <a:cxnSpLocks noChangeShapeType="1"/>
                <a:stCxn id="35914" idx="0"/>
              </p:cNvCxnSpPr>
              <p:nvPr/>
            </p:nvCxnSpPr>
            <p:spPr bwMode="auto">
              <a:xfrm flipV="1">
                <a:off x="8385" y="6610"/>
                <a:ext cx="5" cy="64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917" name="Rectangle 77"/>
              <p:cNvSpPr>
                <a:spLocks noChangeArrowheads="1"/>
              </p:cNvSpPr>
              <p:nvPr/>
            </p:nvSpPr>
            <p:spPr bwMode="auto">
              <a:xfrm>
                <a:off x="8034" y="6215"/>
                <a:ext cx="491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2" name="Title 8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Goal-based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Mission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Example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 Box 51"/>
          <p:cNvSpPr txBox="1">
            <a:spLocks noChangeArrowheads="1"/>
          </p:cNvSpPr>
          <p:nvPr/>
        </p:nvSpPr>
        <p:spPr bwMode="auto">
          <a:xfrm>
            <a:off x="1200844" y="1295400"/>
            <a:ext cx="2837756" cy="41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Strategic Level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Text Box 75"/>
          <p:cNvSpPr txBox="1">
            <a:spLocks noChangeArrowheads="1"/>
          </p:cNvSpPr>
          <p:nvPr/>
        </p:nvSpPr>
        <p:spPr bwMode="auto">
          <a:xfrm>
            <a:off x="7995034" y="5528310"/>
            <a:ext cx="657476" cy="34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Real-time orders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 Box 36"/>
          <p:cNvSpPr txBox="1">
            <a:spLocks noChangeArrowheads="1"/>
          </p:cNvSpPr>
          <p:nvPr/>
        </p:nvSpPr>
        <p:spPr bwMode="auto">
          <a:xfrm>
            <a:off x="6338730" y="1726890"/>
            <a:ext cx="1656304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Tactics module sequencer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 Box 36"/>
          <p:cNvSpPr txBox="1">
            <a:spLocks noChangeArrowheads="1"/>
          </p:cNvSpPr>
          <p:nvPr/>
        </p:nvSpPr>
        <p:spPr bwMode="auto">
          <a:xfrm>
            <a:off x="2668092" y="6459771"/>
            <a:ext cx="745385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Surface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 Box 36"/>
          <p:cNvSpPr txBox="1">
            <a:spLocks noChangeArrowheads="1"/>
          </p:cNvSpPr>
          <p:nvPr/>
        </p:nvSpPr>
        <p:spPr bwMode="auto">
          <a:xfrm>
            <a:off x="3657601" y="6468004"/>
            <a:ext cx="1245698" cy="20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Recovery position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914899" y="1143000"/>
            <a:ext cx="4240701" cy="571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B488A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B488A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B488A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B488A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B488A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B488A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B488A"/>
                </a:solidFill>
                <a:latin typeface="Arial" charset="0"/>
                <a:ea typeface="ＭＳ Ｐゴシック" pitchFamily="1" charset="-128"/>
              </a:rPr>
              <a:t>Robot 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B488A"/>
                </a:solidFill>
                <a:effectLst/>
                <a:latin typeface="Arial" charset="0"/>
                <a:ea typeface="ＭＳ Ｐゴシック" pitchFamily="1" charset="-128"/>
              </a:rPr>
              <a:t>ission conduct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B488A"/>
                </a:solidFill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B488A"/>
                </a:solidFill>
                <a:effectLst/>
                <a:latin typeface="Arial" charset="0"/>
                <a:ea typeface="ＭＳ Ｐゴシック" pitchFamily="1" charset="-128"/>
              </a:rPr>
              <a:t>an be independent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0B488A"/>
                </a:solidFill>
                <a:effectLst/>
                <a:latin typeface="Arial" charset="0"/>
                <a:ea typeface="ＭＳ Ｐゴシック" pitchFamily="1" charset="-128"/>
              </a:rPr>
              <a:t> of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0B488A"/>
                </a:solidFill>
                <a:effectLst/>
                <a:latin typeface="Arial" charset="0"/>
                <a:ea typeface="ＭＳ Ｐゴシック" pitchFamily="1" charset="-128"/>
              </a:rPr>
              <a:t>software implementation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B488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OVES-NPS-dk">
  <a:themeElements>
    <a:clrScheme name="MOVES-NPS-dk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FFCC"/>
      </a:hlink>
      <a:folHlink>
        <a:srgbClr val="99CC00"/>
      </a:folHlink>
    </a:clrScheme>
    <a:fontScheme name="MOVES-NPS-dk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MOVES-NPS-d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ES-NPS-d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ES-NPS-d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ES-NPS-d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ES-NPS-d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ES-NPS-d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ES-NPS-d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FF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NpsMovesSingaporeModelingGoals.2007December7</Template>
  <TotalTime>4108</TotalTime>
  <Words>2872</Words>
  <Application>Microsoft Office PowerPoint</Application>
  <PresentationFormat>On-screen Show (4:3)</PresentationFormat>
  <Paragraphs>624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Tahoma</vt:lpstr>
      <vt:lpstr>Times</vt:lpstr>
      <vt:lpstr>Times New Roman</vt:lpstr>
      <vt:lpstr>MOVES-NPS-dk</vt:lpstr>
      <vt:lpstr>Ethical Mission Definition and Execution for Maritime Robotic Vehicles  A Practical Approach</vt:lpstr>
      <vt:lpstr>Motivating challenge: ethics</vt:lpstr>
      <vt:lpstr>Motivation:  human-taskable maritime robots</vt:lpstr>
      <vt:lpstr>Practical approach</vt:lpstr>
      <vt:lpstr>Key insight #1</vt:lpstr>
      <vt:lpstr>Enabling factor: maritime environment</vt:lpstr>
      <vt:lpstr>Goal-based Mission Example</vt:lpstr>
      <vt:lpstr>Example Goal-based Mission Definition</vt:lpstr>
      <vt:lpstr>Goal-based Mission Example</vt:lpstr>
      <vt:lpstr>Adding ethical constraints  to mission requirements</vt:lpstr>
      <vt:lpstr>Key insight #2</vt:lpstr>
      <vt:lpstr>Example ethical constraints: civil</vt:lpstr>
      <vt:lpstr>Civil ethical constraint support  in AVCL, AUV Workbench</vt:lpstr>
      <vt:lpstr>Example ethical constraints: military</vt:lpstr>
      <vt:lpstr>Military ethical constraint support  in AVCL, AUV Workbench</vt:lpstr>
      <vt:lpstr>Goal-based Mission Example, with constraints</vt:lpstr>
      <vt:lpstr>Constraints applied to sample mission</vt:lpstr>
      <vt:lpstr>Challenge: broad implementation</vt:lpstr>
      <vt:lpstr>Autonomous Vehicle Command Language (AVCL)</vt:lpstr>
      <vt:lpstr>Example mission, as pseudo-code XML</vt:lpstr>
      <vt:lpstr>Corresponding example: MEAMission.xml using AVCL xml</vt:lpstr>
      <vt:lpstr>AVCL mission goals support</vt:lpstr>
      <vt:lpstr>AUV Workbench</vt:lpstr>
      <vt:lpstr>4 example missions, UUV and USV</vt:lpstr>
      <vt:lpstr>MeaMission.xml simulation preview</vt:lpstr>
      <vt:lpstr>MeaMission.xml simulation 0, launch</vt:lpstr>
      <vt:lpstr>MeaMission.xml simulation 1, transit</vt:lpstr>
      <vt:lpstr>MeaMission.xml simulation 2, search</vt:lpstr>
      <vt:lpstr>MeaMission.xml simulation 3, transit</vt:lpstr>
      <vt:lpstr>MeaMission.xml simulation 4, sample</vt:lpstr>
      <vt:lpstr>MeaMission.xml simulation 5, transit</vt:lpstr>
      <vt:lpstr>MeaMission.xml simulation 6, search</vt:lpstr>
      <vt:lpstr>MeaMission.xml simulation 7, rdvu fail</vt:lpstr>
      <vt:lpstr>MeaMission.xml simulation 8, transit</vt:lpstr>
      <vt:lpstr>MeaMission.xml simulation 9, recovery</vt:lpstr>
      <vt:lpstr>MeaMission.xml simulation 10, complete</vt:lpstr>
      <vt:lpstr>Mission definition observations</vt:lpstr>
      <vt:lpstr>Humans + system validation that orders are well-defined  together with   ethically sound constraints</vt:lpstr>
      <vt:lpstr>Mission Execution Ontology (MEO)</vt:lpstr>
      <vt:lpstr>Responsibility and accountability</vt:lpstr>
      <vt:lpstr>Unmanned Vehicle Ethics Ontology</vt:lpstr>
      <vt:lpstr>Example Mission Validation using Protégé Tool</vt:lpstr>
      <vt:lpstr>Review of take-away points</vt:lpstr>
      <vt:lpstr>Influential student theses now possible</vt:lpstr>
      <vt:lpstr>Contact</vt:lpstr>
      <vt:lpstr>Contact</vt:lpstr>
      <vt:lpstr>Contact</vt:lpstr>
      <vt:lpstr>Contact</vt:lpstr>
      <vt:lpstr>ETHICAL MISSION TASKING AND EXECUTION FOR MARITIME ROBOTS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Use of ACDM to Resolve IUSS Data-Dissemination Issues</dc:title>
  <dc:creator>Don Brutzman</dc:creator>
  <cp:lastModifiedBy>brutzman</cp:lastModifiedBy>
  <cp:revision>625</cp:revision>
  <dcterms:created xsi:type="dcterms:W3CDTF">2010-09-20T22:16:09Z</dcterms:created>
  <dcterms:modified xsi:type="dcterms:W3CDTF">2019-10-29T21:50:51Z</dcterms:modified>
</cp:coreProperties>
</file>